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9" r:id="rId3"/>
    <p:sldId id="260" r:id="rId4"/>
    <p:sldId id="266" r:id="rId5"/>
    <p:sldId id="267" r:id="rId6"/>
    <p:sldId id="271" r:id="rId7"/>
    <p:sldId id="276" r:id="rId8"/>
    <p:sldId id="303" r:id="rId9"/>
    <p:sldId id="269" r:id="rId10"/>
    <p:sldId id="302" r:id="rId11"/>
    <p:sldId id="270" r:id="rId12"/>
    <p:sldId id="273" r:id="rId13"/>
    <p:sldId id="274" r:id="rId14"/>
    <p:sldId id="275" r:id="rId15"/>
    <p:sldId id="280" r:id="rId16"/>
    <p:sldId id="277" r:id="rId17"/>
    <p:sldId id="281" r:id="rId18"/>
    <p:sldId id="282" r:id="rId19"/>
    <p:sldId id="304" r:id="rId20"/>
    <p:sldId id="300" r:id="rId21"/>
    <p:sldId id="283" r:id="rId22"/>
    <p:sldId id="286" r:id="rId23"/>
    <p:sldId id="287" r:id="rId24"/>
    <p:sldId id="289" r:id="rId25"/>
    <p:sldId id="290" r:id="rId26"/>
    <p:sldId id="291" r:id="rId27"/>
    <p:sldId id="301" r:id="rId28"/>
    <p:sldId id="292" r:id="rId29"/>
    <p:sldId id="294" r:id="rId30"/>
    <p:sldId id="295" r:id="rId31"/>
    <p:sldId id="296" r:id="rId32"/>
    <p:sldId id="297" r:id="rId33"/>
    <p:sldId id="298" r:id="rId34"/>
    <p:sldId id="299" r:id="rId35"/>
    <p:sldId id="29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00A49E"/>
    <a:srgbClr val="9681B7"/>
    <a:srgbClr val="96818F"/>
    <a:srgbClr val="EE9C00"/>
    <a:srgbClr val="0076C0"/>
    <a:srgbClr val="625F5E"/>
    <a:srgbClr val="929591"/>
    <a:srgbClr val="007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4" autoAdjust="0"/>
    <p:restoredTop sz="82815" autoAdjust="0"/>
  </p:normalViewPr>
  <p:slideViewPr>
    <p:cSldViewPr snapToGrid="0" snapToObjects="1">
      <p:cViewPr varScale="1">
        <p:scale>
          <a:sx n="91" d="100"/>
          <a:sy n="91" d="100"/>
        </p:scale>
        <p:origin x="-215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650F9-9A3E-EC42-ACF5-9A50B944BD6F}" type="datetimeFigureOut">
              <a:rPr lang="en-US" smtClean="0"/>
              <a:t>4/14/13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F9BF9-C0C0-8F4D-A9F4-3E1CDA3BC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400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75831-93C3-D242-A307-45702D778287}" type="datetimeFigureOut">
              <a:rPr lang="en-US" smtClean="0"/>
              <a:t>4/14/13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237189-46AD-1049-95F9-E17AA0434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8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Free,</a:t>
            </a:r>
            <a:r>
              <a:rPr lang="en-US" baseline="0" dirty="0" smtClean="0"/>
              <a:t> Open Source</a:t>
            </a:r>
          </a:p>
          <a:p>
            <a:r>
              <a:rPr lang="en-US" baseline="0" dirty="0" smtClean="0"/>
              <a:t>Written for developers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37189-46AD-1049-95F9-E17AA04345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65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Keep this slide up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37189-46AD-1049-95F9-E17AA04345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61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37189-46AD-1049-95F9-E17AA04345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61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37189-46AD-1049-95F9-E17AA04345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61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MongoClientURI</a:t>
            </a:r>
            <a:r>
              <a:rPr lang="en-US" baseline="0" dirty="0" smtClean="0"/>
              <a:t> – let’s you seed replica set </a:t>
            </a:r>
            <a:r>
              <a:rPr lang="en-US" baseline="0" dirty="0" err="1" smtClean="0"/>
              <a:t>memebers</a:t>
            </a:r>
            <a:r>
              <a:rPr lang="en-US" baseline="0" dirty="0" smtClean="0"/>
              <a:t>, pass options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37189-46AD-1049-95F9-E17AA04345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61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DB and Collection are created on the fly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37189-46AD-1049-95F9-E17AA04345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61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37189-46AD-1049-95F9-E17AA04345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61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37189-46AD-1049-95F9-E17AA04345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61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Ensure</a:t>
            </a:r>
            <a:r>
              <a:rPr lang="en-US" baseline="0" dirty="0" err="1" smtClean="0"/>
              <a:t>Index</a:t>
            </a:r>
            <a:r>
              <a:rPr lang="en-US" baseline="0" dirty="0" smtClean="0"/>
              <a:t> takes index fields, sort direction, and options</a:t>
            </a:r>
          </a:p>
          <a:p>
            <a:r>
              <a:rPr lang="en-US" baseline="0" dirty="0" smtClean="0"/>
              <a:t>Index on simple type, compound type, </a:t>
            </a:r>
            <a:r>
              <a:rPr lang="en-US" baseline="0" dirty="0" smtClean="0"/>
              <a:t>array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37189-46AD-1049-95F9-E17AA04345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53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37189-46AD-1049-95F9-E17AA04345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61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node on a different machine in a different DC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37189-46AD-1049-95F9-E17AA04345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1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Ebay</a:t>
            </a:r>
            <a:r>
              <a:rPr lang="en-US" dirty="0" smtClean="0"/>
              <a:t>, </a:t>
            </a:r>
            <a:r>
              <a:rPr lang="en-US" dirty="0" err="1" smtClean="0"/>
              <a:t>disney</a:t>
            </a:r>
            <a:r>
              <a:rPr lang="en-US" dirty="0" smtClean="0"/>
              <a:t>, foursquare, </a:t>
            </a:r>
            <a:r>
              <a:rPr lang="en-US" dirty="0" err="1" smtClean="0"/>
              <a:t>shutterfly</a:t>
            </a:r>
            <a:r>
              <a:rPr lang="en-US" dirty="0" smtClean="0"/>
              <a:t>, craigslist</a:t>
            </a:r>
          </a:p>
          <a:p>
            <a:endParaRPr lang="en-US" dirty="0" smtClean="0"/>
          </a:p>
          <a:p>
            <a:r>
              <a:rPr lang="en-US" dirty="0" smtClean="0"/>
              <a:t>international investment </a:t>
            </a:r>
            <a:r>
              <a:rPr lang="en-US" dirty="0" smtClean="0"/>
              <a:t>banks,</a:t>
            </a:r>
            <a:r>
              <a:rPr lang="en-US" baseline="0" dirty="0" smtClean="0"/>
              <a:t> </a:t>
            </a:r>
            <a:r>
              <a:rPr lang="en-US" dirty="0" smtClean="0"/>
              <a:t>Telecoms, Healthcare, Government </a:t>
            </a:r>
            <a:r>
              <a:rPr lang="en-US" dirty="0" smtClean="0"/>
              <a:t>agencies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37189-46AD-1049-95F9-E17AA04345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73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x-none" sz="1200" b="0" i="0" u="none" strike="noStrike" cap="none" baseline="0" dirty="0" smtClean="0"/>
              <a:t>New primary </a:t>
            </a:r>
            <a:r>
              <a:rPr lang="x-none" sz="1200" b="0" i="0" u="none" strike="noStrike" cap="none" baseline="0" dirty="0" smtClean="0"/>
              <a:t>elected</a:t>
            </a:r>
            <a:r>
              <a:rPr lang="en-US" sz="1200" b="0" i="0" u="none" strike="noStrike" cap="none" baseline="0" dirty="0" smtClean="0"/>
              <a:t>.  </a:t>
            </a:r>
            <a:r>
              <a:rPr lang="x-none" sz="1200" b="0" i="0" u="none" strike="noStrike" cap="none" baseline="0" dirty="0" smtClean="0"/>
              <a:t>Replication </a:t>
            </a:r>
            <a:r>
              <a:rPr lang="x-none" sz="1200" b="0" i="0" u="none" strike="noStrike" cap="none" baseline="0" dirty="0" smtClean="0"/>
              <a:t>established from new </a:t>
            </a:r>
            <a:r>
              <a:rPr lang="x-none" sz="1200" b="0" i="0" u="none" strike="noStrike" cap="none" baseline="0" dirty="0" smtClean="0"/>
              <a:t>primary</a:t>
            </a:r>
            <a:endParaRPr lang="en-US" sz="1200" b="0" i="0" u="none" strike="noStrike" cap="none" baseline="0" dirty="0" smtClean="0"/>
          </a:p>
          <a:p>
            <a:pPr>
              <a:buNone/>
            </a:pPr>
            <a:r>
              <a:rPr lang="en-US" sz="1200" b="0" i="0" u="none" strike="noStrike" cap="none" baseline="0" dirty="0" smtClean="0"/>
              <a:t>Java driver automatically fails over.  No application involvement required!</a:t>
            </a:r>
          </a:p>
          <a:p>
            <a:pPr>
              <a:buNone/>
            </a:pPr>
            <a:endParaRPr lang="en-US" sz="1200" b="0" i="0" u="none" strike="noStrike" cap="non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Hurricane</a:t>
            </a:r>
            <a:r>
              <a:rPr lang="en-US" baseline="0" dirty="0" smtClean="0"/>
              <a:t> takes out NYC, Chicago will still be up</a:t>
            </a:r>
            <a:endParaRPr lang="en-US" dirty="0" smtClean="0"/>
          </a:p>
          <a:p>
            <a:pPr>
              <a:buNone/>
            </a:pPr>
            <a:endParaRPr lang="x-none" sz="1200" b="0" i="0" u="none" strike="noStrike" cap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54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37189-46AD-1049-95F9-E17AA04345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606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37189-46AD-1049-95F9-E17AA04345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61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Performance and durability are inversely proportional.</a:t>
            </a:r>
            <a:endParaRPr lang="en-US" dirty="0" smtClean="0"/>
          </a:p>
          <a:p>
            <a:r>
              <a:rPr lang="en-US" dirty="0" smtClean="0"/>
              <a:t>Acknowledged is the default.  Adjust as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37189-46AD-1049-95F9-E17AA04345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00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</a:t>
            </a:r>
            <a:r>
              <a:rPr lang="en-US" baseline="0" dirty="0" smtClean="0"/>
              <a:t> need to start with DB schema design, start with application!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37189-46AD-1049-95F9-E17AA04345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614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Project a success – now </a:t>
            </a:r>
            <a:r>
              <a:rPr lang="en-US" dirty="0" smtClean="0"/>
              <a:t>scale</a:t>
            </a:r>
          </a:p>
          <a:p>
            <a:r>
              <a:rPr lang="en-US" dirty="0" smtClean="0"/>
              <a:t>Shard</a:t>
            </a:r>
            <a:r>
              <a:rPr lang="en-US" baseline="0" dirty="0" smtClean="0"/>
              <a:t> by account or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37189-46AD-1049-95F9-E17AA04345B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52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D71BE-7348-154E-A0B5-EB0F00B80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8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D71BE-7348-154E-A0B5-EB0F00B808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77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D71BE-7348-154E-A0B5-EB0F00B808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85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D71BE-7348-154E-A0B5-EB0F00B808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45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37189-46AD-1049-95F9-E17AA04345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476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Java</a:t>
            </a:r>
            <a:r>
              <a:rPr lang="en-US" baseline="0" dirty="0" smtClean="0"/>
              <a:t> driver can be prettier – new driver coming up with </a:t>
            </a:r>
            <a:r>
              <a:rPr lang="en-US" baseline="0" dirty="0" err="1" smtClean="0"/>
              <a:t>serializers</a:t>
            </a:r>
            <a:endParaRPr lang="en-US" baseline="0" dirty="0" smtClean="0"/>
          </a:p>
          <a:p>
            <a:r>
              <a:rPr lang="en-US" baseline="0" dirty="0" smtClean="0"/>
              <a:t>Spring Data - Mark Pollock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37189-46AD-1049-95F9-E17AA04345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58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Easy</a:t>
            </a:r>
            <a:r>
              <a:rPr lang="en-US" baseline="0" dirty="0" smtClean="0"/>
              <a:t> to learn</a:t>
            </a:r>
            <a:endParaRPr lang="en-US" dirty="0" smtClean="0"/>
          </a:p>
          <a:p>
            <a:r>
              <a:rPr lang="en-US" dirty="0" smtClean="0"/>
              <a:t>30,000 people signed up for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37189-46AD-1049-95F9-E17AA04345B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458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D71BE-7348-154E-A0B5-EB0F00B80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69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37189-46AD-1049-95F9-E17AA04345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80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Store data the way you use it!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</a:t>
            </a:r>
            <a:r>
              <a:rPr lang="en-US" baseline="0" dirty="0" smtClean="0"/>
              <a:t>DBs, collections, imbedded objects, arrays, maps, optional fields, and all standard types</a:t>
            </a:r>
          </a:p>
          <a:p>
            <a:r>
              <a:rPr lang="en-US" baseline="0" dirty="0" smtClean="0"/>
              <a:t>No pre-defined schema per collection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Result</a:t>
            </a:r>
            <a:r>
              <a:rPr lang="en-US" baseline="0" dirty="0" smtClean="0"/>
              <a:t>: quick iteration, no data migrations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37189-46AD-1049-95F9-E17AA04345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23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Don’t shoot yourself in the foot</a:t>
            </a:r>
            <a:r>
              <a:rPr lang="en-US" baseline="0" dirty="0" smtClean="0"/>
              <a:t>!</a:t>
            </a:r>
          </a:p>
          <a:p>
            <a:r>
              <a:rPr lang="en-US" baseline="0" dirty="0" smtClean="0"/>
              <a:t>Normalization is a tool, use it where appropriate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37189-46AD-1049-95F9-E17AA04345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04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Java driver –</a:t>
            </a:r>
            <a:r>
              <a:rPr lang="en-US" baseline="0" dirty="0" smtClean="0"/>
              <a:t> communication with Mongo, exposes API in a Java-friendly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37189-46AD-1049-95F9-E17AA04345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26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Financial.</a:t>
            </a:r>
            <a:r>
              <a:rPr lang="en-US" baseline="0" dirty="0" smtClean="0"/>
              <a:t>  My last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37189-46AD-1049-95F9-E17AA04345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08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make</a:t>
            </a:r>
            <a:r>
              <a:rPr lang="en-US" baseline="0" dirty="0" smtClean="0"/>
              <a:t> the decision to </a:t>
            </a:r>
            <a:r>
              <a:rPr lang="en-US" baseline="0" dirty="0" err="1" smtClean="0"/>
              <a:t>denormalize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Keep this slide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37189-46AD-1049-95F9-E17AA04345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31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8403" y="4269919"/>
            <a:ext cx="7898954" cy="46810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 spc="-20" baseline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Job Title, 10gen</a:t>
            </a:r>
          </a:p>
        </p:txBody>
      </p:sp>
      <p:pic>
        <p:nvPicPr>
          <p:cNvPr id="10" name="Picture 9" descr="10gen_Logo_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03" y="5830887"/>
            <a:ext cx="2092878" cy="462711"/>
          </a:xfrm>
          <a:prstGeom prst="rect">
            <a:avLst/>
          </a:prstGeom>
        </p:spPr>
      </p:pic>
      <p:pic>
        <p:nvPicPr>
          <p:cNvPr id="13" name="Picture 12" descr="MongoDB_Logo_Knockout_RGB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649" y="5678577"/>
            <a:ext cx="2204708" cy="644197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8403" y="3857283"/>
            <a:ext cx="7898954" cy="383348"/>
          </a:xfrm>
          <a:prstGeom prst="rect">
            <a:avLst/>
          </a:prstGeom>
        </p:spPr>
        <p:txBody>
          <a:bodyPr t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 spc="-50" baseline="0"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20000"/>
                    </a:srgbClr>
                  </a:innerShdw>
                </a:effectLst>
              </a:defRPr>
            </a:lvl1pPr>
          </a:lstStyle>
          <a:p>
            <a:pPr>
              <a:lnSpc>
                <a:spcPts val="1840"/>
              </a:lnSpc>
            </a:pPr>
            <a:r>
              <a:rPr lang="en-US" dirty="0" smtClean="0"/>
              <a:t>Speaker Name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28403" y="5279520"/>
            <a:ext cx="7898954" cy="0"/>
          </a:xfrm>
          <a:prstGeom prst="line">
            <a:avLst/>
          </a:prstGeom>
          <a:ln w="22225">
            <a:solidFill>
              <a:srgbClr val="3366FF"/>
            </a:solidFill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59" y="536115"/>
            <a:ext cx="7348498" cy="298170"/>
          </a:xfrm>
        </p:spPr>
        <p:txBody>
          <a:bodyPr anchor="b" anchorCtr="0"/>
          <a:lstStyle>
            <a:lvl1pPr marL="0" indent="0">
              <a:buNone/>
              <a:defRPr sz="22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#</a:t>
            </a:r>
            <a:r>
              <a:rPr lang="en-US" dirty="0" err="1" smtClean="0"/>
              <a:t>ConferenceHashTag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8403" y="500304"/>
            <a:ext cx="369793" cy="36979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16073" y="1835589"/>
            <a:ext cx="7898954" cy="1368783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600" spc="-100"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defRPr>
            </a:lvl1pPr>
          </a:lstStyle>
          <a:p>
            <a:pPr lvl="0"/>
            <a:r>
              <a:rPr lang="en-US" dirty="0" smtClean="0"/>
              <a:t>Insert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55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0gen_Logo_White.eps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62" y="6265801"/>
            <a:ext cx="1527619" cy="343238"/>
          </a:xfrm>
          <a:prstGeom prst="rect">
            <a:avLst/>
          </a:prstGeom>
        </p:spPr>
      </p:pic>
      <p:pic>
        <p:nvPicPr>
          <p:cNvPr id="6" name="Picture 5" descr="MongoDB_Logo_Knockout_RGB.eps"/>
          <p:cNvPicPr>
            <a:picLocks noChangeAspect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687" y="6151212"/>
            <a:ext cx="1635451" cy="4778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403" y="1835588"/>
            <a:ext cx="7898954" cy="1368784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600" spc="-10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defRPr>
            </a:lvl1pPr>
          </a:lstStyle>
          <a:p>
            <a:pPr lvl="0"/>
            <a:r>
              <a:rPr lang="en-US" dirty="0" smtClean="0"/>
              <a:t>Insert Section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65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de Dem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405505"/>
          </a:xfrm>
          <a:prstGeom prst="rect">
            <a:avLst/>
          </a:prstGeom>
          <a:solidFill>
            <a:srgbClr val="EFEF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403" y="1652084"/>
            <a:ext cx="7887195" cy="4452399"/>
          </a:xfrm>
          <a:prstGeom prst="rect">
            <a:avLst/>
          </a:prstGeom>
        </p:spPr>
        <p:txBody>
          <a:bodyPr lIns="0" tIns="45720" rIns="0" bIns="0" anchor="t" anchorCtr="0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1272"/>
              </a:spcBef>
              <a:spcAft>
                <a:spcPts val="0"/>
              </a:spcAft>
              <a:buClr>
                <a:srgbClr val="0075BF"/>
              </a:buClr>
              <a:buSzPct val="85000"/>
              <a:buFont typeface="Arial"/>
              <a:buNone/>
              <a:tabLst/>
              <a:defRPr sz="1800" b="1" i="0" spc="50" baseline="0">
                <a:solidFill>
                  <a:schemeClr val="bg1"/>
                </a:solidFill>
                <a:latin typeface="Source Code Pro Semibold"/>
                <a:cs typeface="Lucida Console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2pPr>
          </a:lstStyle>
          <a:p>
            <a:pPr lvl="0"/>
            <a:r>
              <a:rPr lang="en-US" dirty="0" smtClean="0"/>
              <a:t>Insert code here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4400" baseline="0">
                <a:solidFill>
                  <a:srgbClr val="625F5E"/>
                </a:solidFill>
              </a:defRPr>
            </a:lvl1pPr>
          </a:lstStyle>
          <a:p>
            <a:r>
              <a:rPr lang="en-US" dirty="0" smtClean="0"/>
              <a:t>Insert header here (2 lines max)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02681" y="6265011"/>
            <a:ext cx="4338638" cy="331788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 algn="ctr">
              <a:lnSpc>
                <a:spcPct val="100000"/>
              </a:lnSpc>
              <a:buNone/>
              <a:defRPr sz="1200" b="0" i="1" spc="-50">
                <a:solidFill>
                  <a:srgbClr val="929591"/>
                </a:solidFill>
              </a:defRPr>
            </a:lvl1pPr>
          </a:lstStyle>
          <a:p>
            <a:pPr lvl="0"/>
            <a:r>
              <a:rPr lang="en-US" dirty="0" smtClean="0"/>
              <a:t>Talk Title (abbreviated if necessary), Speaker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83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0gen_Logo_Blue_RGB_OnScreen.eps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62" y="6265802"/>
            <a:ext cx="1527619" cy="343237"/>
          </a:xfrm>
          <a:prstGeom prst="rect">
            <a:avLst/>
          </a:prstGeom>
        </p:spPr>
      </p:pic>
      <p:pic>
        <p:nvPicPr>
          <p:cNvPr id="8" name="Picture 7" descr="MongoDB_Logo_FullColor_RGB.eps"/>
          <p:cNvPicPr>
            <a:picLocks noChangeAspect="1"/>
          </p:cNvPicPr>
          <p:nvPr userDrawn="1"/>
        </p:nvPicPr>
        <p:blipFill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688" y="6151213"/>
            <a:ext cx="1635451" cy="477864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02681" y="6265011"/>
            <a:ext cx="4338638" cy="331788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 algn="ctr">
              <a:lnSpc>
                <a:spcPct val="100000"/>
              </a:lnSpc>
              <a:buNone/>
              <a:defRPr sz="1200" b="0" i="1" spc="-50">
                <a:solidFill>
                  <a:srgbClr val="929591"/>
                </a:solidFill>
              </a:defRPr>
            </a:lvl1pPr>
          </a:lstStyle>
          <a:p>
            <a:pPr lvl="0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Insert header here (2 lines max)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8650" y="1503680"/>
            <a:ext cx="7899400" cy="43710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2158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02681" y="6265011"/>
            <a:ext cx="4338638" cy="331788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 algn="ctr">
              <a:lnSpc>
                <a:spcPct val="100000"/>
              </a:lnSpc>
              <a:buNone/>
              <a:defRPr sz="1200" b="0" i="1" spc="-50">
                <a:solidFill>
                  <a:srgbClr val="929591"/>
                </a:solidFill>
              </a:defRPr>
            </a:lvl1pPr>
          </a:lstStyle>
          <a:p>
            <a:pPr lvl="0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10gen_Logo_Blue_RGB_OnScreen.eps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62" y="6265802"/>
            <a:ext cx="1527619" cy="343237"/>
          </a:xfrm>
          <a:prstGeom prst="rect">
            <a:avLst/>
          </a:prstGeom>
        </p:spPr>
      </p:pic>
      <p:pic>
        <p:nvPicPr>
          <p:cNvPr id="12" name="Picture 11" descr="MongoDB_Logo_FullColor_RGB.eps"/>
          <p:cNvPicPr>
            <a:picLocks noChangeAspect="1"/>
          </p:cNvPicPr>
          <p:nvPr userDrawn="1"/>
        </p:nvPicPr>
        <p:blipFill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688" y="6151213"/>
            <a:ext cx="1635451" cy="477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1503680"/>
            <a:ext cx="7899400" cy="4371094"/>
          </a:xfrm>
        </p:spPr>
        <p:txBody>
          <a:bodyPr/>
          <a:lstStyle>
            <a:lvl1pPr marL="0" indent="0">
              <a:lnSpc>
                <a:spcPts val="3440"/>
              </a:lnSpc>
              <a:spcBef>
                <a:spcPts val="0"/>
              </a:spcBef>
              <a:spcAft>
                <a:spcPts val="1400"/>
              </a:spcAft>
              <a:buNone/>
              <a:defRPr spc="-90" baseline="0"/>
            </a:lvl1pPr>
          </a:lstStyle>
          <a:p>
            <a:pPr lvl="0"/>
            <a:r>
              <a:rPr lang="en-US" dirty="0" smtClean="0"/>
              <a:t>Insert text here.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lvl="0"/>
            <a:r>
              <a:rPr lang="en-US" dirty="0" err="1" smtClean="0"/>
              <a:t>Sed</a:t>
            </a:r>
            <a:r>
              <a:rPr lang="en-US" dirty="0" smtClean="0"/>
              <a:t> dolor ante,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, </a:t>
            </a:r>
            <a:r>
              <a:rPr lang="en-US" dirty="0" err="1" smtClean="0"/>
              <a:t>portitor</a:t>
            </a:r>
            <a:r>
              <a:rPr lang="en-US" dirty="0" smtClean="0"/>
              <a:t> id </a:t>
            </a:r>
            <a:r>
              <a:rPr lang="en-US" dirty="0" err="1" smtClean="0"/>
              <a:t>libero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non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auge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70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Caption (no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02681" y="6265011"/>
            <a:ext cx="4338638" cy="331788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 algn="ctr">
              <a:lnSpc>
                <a:spcPct val="100000"/>
              </a:lnSpc>
              <a:buNone/>
              <a:defRPr sz="1200" b="0" i="1" spc="-50">
                <a:solidFill>
                  <a:srgbClr val="929591"/>
                </a:solidFill>
              </a:defRPr>
            </a:lvl1pPr>
          </a:lstStyle>
          <a:p>
            <a:pPr lvl="0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8650" y="600075"/>
            <a:ext cx="7899400" cy="4286885"/>
          </a:xfrm>
          <a:solidFill>
            <a:schemeClr val="bg1">
              <a:lumMod val="75000"/>
              <a:alpha val="23000"/>
            </a:schemeClr>
          </a:solidFill>
          <a:ln w="63500">
            <a:solidFill>
              <a:schemeClr val="bg1">
                <a:alpha val="55000"/>
              </a:schemeClr>
            </a:solidFill>
          </a:ln>
          <a:effectLst>
            <a:outerShdw blurRad="111125" dist="38100" dir="2700000" algn="tl" rotWithShape="0">
              <a:srgbClr val="000000">
                <a:alpha val="23000"/>
              </a:srgbClr>
            </a:outerShdw>
          </a:effectLst>
        </p:spPr>
        <p:txBody>
          <a:bodyPr/>
          <a:lstStyle>
            <a:lvl1pPr marL="0" indent="0">
              <a:buNone/>
              <a:defRPr baseline="0">
                <a:effectLst/>
              </a:defRPr>
            </a:lvl1pPr>
          </a:lstStyle>
          <a:p>
            <a:pPr lvl="0"/>
            <a:r>
              <a:rPr lang="en-US" dirty="0" smtClean="0"/>
              <a:t>Insert Picture/Table/Chart Here (but if picture doesn’t have a background, be sure to remove gray background, border, and shadow!)</a:t>
            </a:r>
            <a:endParaRPr lang="en-US" dirty="0"/>
          </a:p>
        </p:txBody>
      </p:sp>
      <p:pic>
        <p:nvPicPr>
          <p:cNvPr id="7" name="Picture 6" descr="10gen_Logo_Blue_RGB_OnScreen.eps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62" y="6265802"/>
            <a:ext cx="1527619" cy="343237"/>
          </a:xfrm>
          <a:prstGeom prst="rect">
            <a:avLst/>
          </a:prstGeom>
        </p:spPr>
      </p:pic>
      <p:pic>
        <p:nvPicPr>
          <p:cNvPr id="8" name="Picture 7" descr="MongoDB_Logo_FullColor_RGB.eps"/>
          <p:cNvPicPr>
            <a:picLocks noChangeAspect="1"/>
          </p:cNvPicPr>
          <p:nvPr userDrawn="1"/>
        </p:nvPicPr>
        <p:blipFill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688" y="6151213"/>
            <a:ext cx="1635451" cy="477864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28403" y="5056620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82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02681" y="6265011"/>
            <a:ext cx="4338638" cy="331788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 algn="ctr">
              <a:lnSpc>
                <a:spcPct val="100000"/>
              </a:lnSpc>
              <a:buNone/>
              <a:defRPr sz="1200" b="0" i="1" spc="-50">
                <a:solidFill>
                  <a:srgbClr val="929591"/>
                </a:solidFill>
              </a:defRPr>
            </a:lvl1pPr>
          </a:lstStyle>
          <a:p>
            <a:pPr lvl="0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pic>
        <p:nvPicPr>
          <p:cNvPr id="5" name="Picture 4" descr="10gen_Logo_Blue_RGB_OnScreen.eps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62" y="6265802"/>
            <a:ext cx="1527619" cy="343237"/>
          </a:xfrm>
          <a:prstGeom prst="rect">
            <a:avLst/>
          </a:prstGeom>
        </p:spPr>
      </p:pic>
      <p:pic>
        <p:nvPicPr>
          <p:cNvPr id="7" name="Picture 6" descr="MongoDB_Logo_FullColor_RGB.eps"/>
          <p:cNvPicPr>
            <a:picLocks noChangeAspect="1"/>
          </p:cNvPicPr>
          <p:nvPr userDrawn="1"/>
        </p:nvPicPr>
        <p:blipFill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688" y="6151213"/>
            <a:ext cx="1635451" cy="47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5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/ Lead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02681" y="6265011"/>
            <a:ext cx="4338638" cy="331788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 algn="ctr">
              <a:lnSpc>
                <a:spcPct val="100000"/>
              </a:lnSpc>
              <a:buNone/>
              <a:defRPr sz="1200" b="0" i="1" spc="-50">
                <a:solidFill>
                  <a:srgbClr val="929591"/>
                </a:solidFill>
              </a:defRPr>
            </a:lvl1pPr>
          </a:lstStyle>
          <a:p>
            <a:pPr lvl="0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pic>
        <p:nvPicPr>
          <p:cNvPr id="8" name="Picture 7" descr="10gen_Logo_Blue_RGB_OnScreen.eps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62" y="6265802"/>
            <a:ext cx="1527619" cy="343237"/>
          </a:xfrm>
          <a:prstGeom prst="rect">
            <a:avLst/>
          </a:prstGeom>
        </p:spPr>
      </p:pic>
      <p:pic>
        <p:nvPicPr>
          <p:cNvPr id="10" name="Picture 9" descr="MongoDB_Logo_FullColor_RGB.eps"/>
          <p:cNvPicPr>
            <a:picLocks noChangeAspect="1"/>
          </p:cNvPicPr>
          <p:nvPr userDrawn="1"/>
        </p:nvPicPr>
        <p:blipFill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688" y="6151213"/>
            <a:ext cx="1635451" cy="4778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732005"/>
            <a:ext cx="7899400" cy="53788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-100"/>
            </a:lvl1pPr>
          </a:lstStyle>
          <a:p>
            <a:pPr lvl="0"/>
            <a:r>
              <a:rPr lang="en-US" dirty="0" smtClean="0"/>
              <a:t>XYZ is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2375618"/>
            <a:ext cx="7899400" cy="971206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400" b="1" i="0" baseline="0">
                <a:solidFill>
                  <a:srgbClr val="0076C0"/>
                </a:solidFill>
                <a:effectLst>
                  <a:innerShdw blurRad="63500" dist="50800" dir="13500000">
                    <a:srgbClr val="000000">
                      <a:alpha val="9000"/>
                    </a:srgbClr>
                  </a:innerShdw>
                </a:effectLst>
              </a:defRPr>
            </a:lvl1pPr>
          </a:lstStyle>
          <a:p>
            <a:pPr lvl="0"/>
            <a:r>
              <a:rPr lang="en-US" dirty="0" smtClean="0"/>
              <a:t>Insert 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444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02681" y="6265011"/>
            <a:ext cx="4338638" cy="331788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 algn="ctr">
              <a:lnSpc>
                <a:spcPct val="100000"/>
              </a:lnSpc>
              <a:buNone/>
              <a:defRPr sz="1200" b="0" i="1" spc="-50">
                <a:solidFill>
                  <a:srgbClr val="929591"/>
                </a:solidFill>
              </a:defRPr>
            </a:lvl1pPr>
          </a:lstStyle>
          <a:p>
            <a:pPr lvl="0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4471035"/>
            <a:ext cx="7899400" cy="822325"/>
          </a:xfrm>
        </p:spPr>
        <p:txBody>
          <a:bodyPr/>
          <a:lstStyle>
            <a:lvl1pPr marL="0" indent="0">
              <a:buNone/>
              <a:defRPr sz="2200" i="1" baseline="0"/>
            </a:lvl1pPr>
          </a:lstStyle>
          <a:p>
            <a:pPr lvl="0"/>
            <a:r>
              <a:rPr lang="en-US" dirty="0" smtClean="0"/>
              <a:t>-Speaker, Position (if applicable), Company (if applicable)</a:t>
            </a:r>
            <a:endParaRPr lang="en-US" dirty="0"/>
          </a:p>
        </p:txBody>
      </p:sp>
      <p:pic>
        <p:nvPicPr>
          <p:cNvPr id="13" name="Picture 12" descr="10gen_Logo_Blue_RGB_OnScreen.eps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62" y="6265802"/>
            <a:ext cx="1527619" cy="343237"/>
          </a:xfrm>
          <a:prstGeom prst="rect">
            <a:avLst/>
          </a:prstGeom>
        </p:spPr>
      </p:pic>
      <p:pic>
        <p:nvPicPr>
          <p:cNvPr id="14" name="Picture 13" descr="MongoDB_Logo_FullColor_RGB.eps"/>
          <p:cNvPicPr>
            <a:picLocks noChangeAspect="1"/>
          </p:cNvPicPr>
          <p:nvPr userDrawn="1"/>
        </p:nvPicPr>
        <p:blipFill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688" y="6151213"/>
            <a:ext cx="1635451" cy="47786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721360"/>
            <a:ext cx="7899400" cy="3535680"/>
          </a:xfrm>
        </p:spPr>
        <p:txBody>
          <a:bodyPr anchor="ctr" anchorCtr="0"/>
          <a:lstStyle>
            <a:lvl1pPr marL="0" indent="0">
              <a:lnSpc>
                <a:spcPts val="3440"/>
              </a:lnSpc>
              <a:spcBef>
                <a:spcPts val="0"/>
              </a:spcBef>
              <a:spcAft>
                <a:spcPts val="1400"/>
              </a:spcAft>
              <a:buNone/>
              <a:defRPr spc="-90" baseline="0">
                <a:solidFill>
                  <a:srgbClr val="0076C0"/>
                </a:solidFill>
              </a:defRPr>
            </a:lvl1pPr>
          </a:lstStyle>
          <a:p>
            <a:pPr lvl="0"/>
            <a:r>
              <a:rPr lang="en-US" dirty="0" smtClean="0"/>
              <a:t>Insert text here.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dolor ante,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, </a:t>
            </a:r>
            <a:r>
              <a:rPr lang="en-US" dirty="0" err="1" smtClean="0"/>
              <a:t>portitor</a:t>
            </a:r>
            <a:r>
              <a:rPr lang="en-US" dirty="0" smtClean="0"/>
              <a:t> id </a:t>
            </a:r>
            <a:r>
              <a:rPr lang="en-US" dirty="0" err="1" smtClean="0"/>
              <a:t>libero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non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auge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52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 smtClean="0"/>
              <a:t>Insert header here (2 lines max)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64471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628402" y="1509059"/>
            <a:ext cx="7898955" cy="45346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First level </a:t>
            </a:r>
          </a:p>
          <a:p>
            <a:pPr lvl="1"/>
            <a:r>
              <a:rPr lang="en-US" dirty="0" smtClean="0"/>
              <a:t>Second great level (USE NO MORE THAN 2 LEVELS!)</a:t>
            </a:r>
          </a:p>
        </p:txBody>
      </p:sp>
    </p:spTree>
    <p:extLst>
      <p:ext uri="{BB962C8B-B14F-4D97-AF65-F5344CB8AC3E}">
        <p14:creationId xmlns:p14="http://schemas.microsoft.com/office/powerpoint/2010/main" val="304748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3" r:id="rId3"/>
    <p:sldLayoutId id="2147483650" r:id="rId4"/>
    <p:sldLayoutId id="2147483666" r:id="rId5"/>
    <p:sldLayoutId id="2147483670" r:id="rId6"/>
    <p:sldLayoutId id="2147483671" r:id="rId7"/>
    <p:sldLayoutId id="2147483672" r:id="rId8"/>
    <p:sldLayoutId id="2147483668" r:id="rId9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1" i="0" kern="1200" cap="none" baseline="0">
          <a:solidFill>
            <a:srgbClr val="625F5E"/>
          </a:solidFill>
          <a:latin typeface="PT Sans"/>
          <a:ea typeface="+mj-ea"/>
          <a:cs typeface="PT Sans"/>
        </a:defRPr>
      </a:lvl1pPr>
    </p:titleStyle>
    <p:bodyStyle>
      <a:lvl1pPr marL="256032" indent="-256032" algn="l" defTabSz="457200" rtl="0" eaLnBrk="1" latinLnBrk="0" hangingPunct="1">
        <a:lnSpc>
          <a:spcPts val="3540"/>
        </a:lnSpc>
        <a:spcBef>
          <a:spcPts val="1272"/>
        </a:spcBef>
        <a:buClr>
          <a:srgbClr val="0075BF"/>
        </a:buClr>
        <a:buSzPct val="85000"/>
        <a:buFont typeface="Arial"/>
        <a:buChar char="•"/>
        <a:defRPr sz="3000" kern="1200" spc="-100" baseline="0">
          <a:ln w="1905">
            <a:noFill/>
          </a:ln>
          <a:solidFill>
            <a:srgbClr val="625F5E"/>
          </a:solidFill>
          <a:latin typeface="PT Sans"/>
          <a:ea typeface="+mn-ea"/>
          <a:cs typeface="PT Sans"/>
        </a:defRPr>
      </a:lvl1pPr>
      <a:lvl2pPr marL="740664" indent="-256032" algn="l" defTabSz="457200" rtl="0" eaLnBrk="1" latinLnBrk="0" hangingPunct="1">
        <a:spcBef>
          <a:spcPts val="200"/>
        </a:spcBef>
        <a:buSzPct val="90000"/>
        <a:buFont typeface="Arial"/>
        <a:buChar char="–"/>
        <a:defRPr sz="2400" kern="1200" spc="-100" baseline="0">
          <a:solidFill>
            <a:srgbClr val="625F5E"/>
          </a:solidFill>
          <a:latin typeface="PT Sans"/>
          <a:ea typeface="+mn-ea"/>
          <a:cs typeface="PT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api.mongodb.org/java/2.11.0/com/mongodb/MongoClient.html%23MongoClient()" TargetMode="External"/><Relationship Id="rId4" Type="http://schemas.openxmlformats.org/officeDocument/2006/relationships/hyperlink" Target="http://api.mongodb.org/java/2.11.0/com/mongodb/MongoClient.html%23MongoClient(java.lang.String,%20int)" TargetMode="External"/><Relationship Id="rId5" Type="http://schemas.openxmlformats.org/officeDocument/2006/relationships/hyperlink" Target="http://download.oracle.com/javase/1.5.0/docs/api/java/lang/String.html?is-external=true" TargetMode="External"/><Relationship Id="rId6" Type="http://schemas.openxmlformats.org/officeDocument/2006/relationships/hyperlink" Target="http://api.mongodb.org/java/2.11.0/com/mongodb/MongoClient.html%23MongoClient(com.mongodb.MongoClientURI)" TargetMode="External"/><Relationship Id="rId7" Type="http://schemas.openxmlformats.org/officeDocument/2006/relationships/hyperlink" Target="http://api.mongodb.org/java/2.11.0/com/mongodb/MongoClientURI.html" TargetMode="External"/><Relationship Id="rId8" Type="http://schemas.openxmlformats.org/officeDocument/2006/relationships/hyperlink" Target="http://api.mongodb.org/java/2.11.0/com/mongodb/MongoClient.html%23MongoClient(com.mongodb.ServerAddress)" TargetMode="External"/><Relationship Id="rId9" Type="http://schemas.openxmlformats.org/officeDocument/2006/relationships/hyperlink" Target="http://api.mongodb.org/java/2.11.0/com/mongodb/ServerAddress.html" TargetMode="External"/><Relationship Id="rId10" Type="http://schemas.openxmlformats.org/officeDocument/2006/relationships/hyperlink" Target="http://api.mongodb.org/java/2.11.0/com/mongodb/MongoClient.html%23MongoClient(java.util.List)" TargetMode="External"/><Relationship Id="rId11" Type="http://schemas.openxmlformats.org/officeDocument/2006/relationships/hyperlink" Target="http://download.oracle.com/javase/1.5.0/docs/api/java/util/List.html?is-external=true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api.mongodb.org/java/2.11.0/com/mongodb/DBCollection.html%23insert(com.mongodb.DBObject...)" TargetMode="External"/><Relationship Id="rId4" Type="http://schemas.openxmlformats.org/officeDocument/2006/relationships/hyperlink" Target="http://api.mongodb.org/java/2.11.0/com/mongodb/DBObject.html" TargetMode="External"/><Relationship Id="rId5" Type="http://schemas.openxmlformats.org/officeDocument/2006/relationships/hyperlink" Target="http://api.mongodb.org/java/2.11.0/com/mongodb/DBCollection.html%23save(com.mongodb.DBObject)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pi.mongodb.org/java/2.11.0/com/mongodb/DBCollection.html%23update(com.mongodb.DBObject,%20com.mongodb.DBObject)" TargetMode="External"/><Relationship Id="rId4" Type="http://schemas.openxmlformats.org/officeDocument/2006/relationships/hyperlink" Target="http://api.mongodb.org/java/2.11.0/com/mongodb/DBObject.html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pi.mongodb.org/java/2.11.0/com/mongodb/DBCollection.html%23find(com.mongodb.DBObject)" TargetMode="External"/><Relationship Id="rId4" Type="http://schemas.openxmlformats.org/officeDocument/2006/relationships/hyperlink" Target="http://api.mongodb.org/java/2.11.0/com/mongodb/DBObject.html" TargetMode="External"/><Relationship Id="rId5" Type="http://schemas.openxmlformats.org/officeDocument/2006/relationships/hyperlink" Target="http://api.mongodb.org/java/2.11.0/com/mongodb/DBCollection.html%23findOne(com.mongodb.DBObject)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pi.mongodb.org/java/2.11.0/com/mongodb/DBCollection.html%23save(com.mongodb.DBObject)" TargetMode="External"/><Relationship Id="rId4" Type="http://schemas.openxmlformats.org/officeDocument/2006/relationships/hyperlink" Target="http://api.mongodb.org/java/2.11.0/com/mongodb/DBObject.html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8.emf"/></Relationships>
</file>

<file path=ppt/slides/_rels/slide3.xml.rels><?xml version="1.0" encoding="UTF-8" standalone="yes"?>
<Relationships xmlns="http://schemas.openxmlformats.org/package/2006/relationships"><Relationship Id="rId10" Type="http://schemas.openxmlformats.org/officeDocument/2006/relationships/image" Target="../media/image17.gif"/><Relationship Id="rId11" Type="http://schemas.openxmlformats.org/officeDocument/2006/relationships/image" Target="../media/image18.gif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gif"/><Relationship Id="rId15" Type="http://schemas.openxmlformats.org/officeDocument/2006/relationships/image" Target="../media/image22.gif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60" Type="http://schemas.openxmlformats.org/officeDocument/2006/relationships/image" Target="../media/image67.png"/><Relationship Id="rId61" Type="http://schemas.openxmlformats.org/officeDocument/2006/relationships/image" Target="../media/image68.png"/><Relationship Id="rId62" Type="http://schemas.openxmlformats.org/officeDocument/2006/relationships/image" Target="../media/image69.png"/><Relationship Id="rId63" Type="http://schemas.openxmlformats.org/officeDocument/2006/relationships/image" Target="../media/image70.png"/><Relationship Id="rId64" Type="http://schemas.openxmlformats.org/officeDocument/2006/relationships/image" Target="../media/image71.png"/><Relationship Id="rId65" Type="http://schemas.openxmlformats.org/officeDocument/2006/relationships/image" Target="../media/image72.png"/><Relationship Id="rId66" Type="http://schemas.openxmlformats.org/officeDocument/2006/relationships/image" Target="../media/image73.png"/><Relationship Id="rId67" Type="http://schemas.openxmlformats.org/officeDocument/2006/relationships/image" Target="../media/image74.png"/><Relationship Id="rId68" Type="http://schemas.openxmlformats.org/officeDocument/2006/relationships/image" Target="../media/image75.png"/><Relationship Id="rId69" Type="http://schemas.openxmlformats.org/officeDocument/2006/relationships/image" Target="../media/image76.jpeg"/><Relationship Id="rId120" Type="http://schemas.openxmlformats.org/officeDocument/2006/relationships/image" Target="../media/image127.jpeg"/><Relationship Id="rId121" Type="http://schemas.openxmlformats.org/officeDocument/2006/relationships/image" Target="../media/image128.jpeg"/><Relationship Id="rId122" Type="http://schemas.openxmlformats.org/officeDocument/2006/relationships/image" Target="../media/image129.png"/><Relationship Id="rId123" Type="http://schemas.openxmlformats.org/officeDocument/2006/relationships/image" Target="../media/image130.png"/><Relationship Id="rId124" Type="http://schemas.openxmlformats.org/officeDocument/2006/relationships/image" Target="../media/image131.png"/><Relationship Id="rId125" Type="http://schemas.openxmlformats.org/officeDocument/2006/relationships/image" Target="../media/image132.png"/><Relationship Id="rId126" Type="http://schemas.openxmlformats.org/officeDocument/2006/relationships/image" Target="../media/image133.png"/><Relationship Id="rId127" Type="http://schemas.openxmlformats.org/officeDocument/2006/relationships/image" Target="../media/image134.png"/><Relationship Id="rId128" Type="http://schemas.openxmlformats.org/officeDocument/2006/relationships/image" Target="../media/image135.gif"/><Relationship Id="rId129" Type="http://schemas.openxmlformats.org/officeDocument/2006/relationships/image" Target="../media/image136.png"/><Relationship Id="rId40" Type="http://schemas.openxmlformats.org/officeDocument/2006/relationships/image" Target="../media/image47.jpeg"/><Relationship Id="rId41" Type="http://schemas.openxmlformats.org/officeDocument/2006/relationships/image" Target="../media/image48.png"/><Relationship Id="rId42" Type="http://schemas.openxmlformats.org/officeDocument/2006/relationships/image" Target="../media/image49.png"/><Relationship Id="rId90" Type="http://schemas.openxmlformats.org/officeDocument/2006/relationships/image" Target="../media/image97.png"/><Relationship Id="rId91" Type="http://schemas.openxmlformats.org/officeDocument/2006/relationships/image" Target="../media/image98.png"/><Relationship Id="rId92" Type="http://schemas.openxmlformats.org/officeDocument/2006/relationships/image" Target="../media/image99.png"/><Relationship Id="rId93" Type="http://schemas.openxmlformats.org/officeDocument/2006/relationships/image" Target="../media/image100.png"/><Relationship Id="rId94" Type="http://schemas.openxmlformats.org/officeDocument/2006/relationships/image" Target="../media/image101.png"/><Relationship Id="rId95" Type="http://schemas.openxmlformats.org/officeDocument/2006/relationships/image" Target="../media/image102.png"/><Relationship Id="rId96" Type="http://schemas.openxmlformats.org/officeDocument/2006/relationships/image" Target="../media/image103.gif"/><Relationship Id="rId101" Type="http://schemas.openxmlformats.org/officeDocument/2006/relationships/image" Target="../media/image108.jpeg"/><Relationship Id="rId102" Type="http://schemas.openxmlformats.org/officeDocument/2006/relationships/image" Target="../media/image109.png"/><Relationship Id="rId103" Type="http://schemas.openxmlformats.org/officeDocument/2006/relationships/image" Target="../media/image110.jpeg"/><Relationship Id="rId104" Type="http://schemas.openxmlformats.org/officeDocument/2006/relationships/image" Target="../media/image111.png"/><Relationship Id="rId105" Type="http://schemas.openxmlformats.org/officeDocument/2006/relationships/image" Target="../media/image112.png"/><Relationship Id="rId106" Type="http://schemas.openxmlformats.org/officeDocument/2006/relationships/image" Target="../media/image113.png"/><Relationship Id="rId107" Type="http://schemas.openxmlformats.org/officeDocument/2006/relationships/image" Target="../media/image114.gif"/><Relationship Id="rId108" Type="http://schemas.openxmlformats.org/officeDocument/2006/relationships/image" Target="../media/image115.png"/><Relationship Id="rId109" Type="http://schemas.openxmlformats.org/officeDocument/2006/relationships/image" Target="../media/image116.png"/><Relationship Id="rId97" Type="http://schemas.openxmlformats.org/officeDocument/2006/relationships/image" Target="../media/image104.png"/><Relationship Id="rId98" Type="http://schemas.openxmlformats.org/officeDocument/2006/relationships/image" Target="../media/image105.gif"/><Relationship Id="rId99" Type="http://schemas.openxmlformats.org/officeDocument/2006/relationships/image" Target="../media/image106.png"/><Relationship Id="rId43" Type="http://schemas.openxmlformats.org/officeDocument/2006/relationships/image" Target="../media/image50.png"/><Relationship Id="rId44" Type="http://schemas.openxmlformats.org/officeDocument/2006/relationships/image" Target="../media/image51.gif"/><Relationship Id="rId45" Type="http://schemas.openxmlformats.org/officeDocument/2006/relationships/image" Target="../media/image52.png"/><Relationship Id="rId46" Type="http://schemas.openxmlformats.org/officeDocument/2006/relationships/image" Target="../media/image53.png"/><Relationship Id="rId47" Type="http://schemas.openxmlformats.org/officeDocument/2006/relationships/image" Target="../media/image54.png"/><Relationship Id="rId48" Type="http://schemas.openxmlformats.org/officeDocument/2006/relationships/image" Target="../media/image55.png"/><Relationship Id="rId49" Type="http://schemas.openxmlformats.org/officeDocument/2006/relationships/image" Target="../media/image56.png"/><Relationship Id="rId100" Type="http://schemas.openxmlformats.org/officeDocument/2006/relationships/image" Target="../media/image107.gif"/><Relationship Id="rId150" Type="http://schemas.openxmlformats.org/officeDocument/2006/relationships/image" Target="../media/image157.png"/><Relationship Id="rId151" Type="http://schemas.openxmlformats.org/officeDocument/2006/relationships/image" Target="../media/image158.png"/><Relationship Id="rId152" Type="http://schemas.openxmlformats.org/officeDocument/2006/relationships/image" Target="../media/image159.gif"/><Relationship Id="rId153" Type="http://schemas.openxmlformats.org/officeDocument/2006/relationships/image" Target="../media/image160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70" Type="http://schemas.openxmlformats.org/officeDocument/2006/relationships/image" Target="../media/image77.gif"/><Relationship Id="rId71" Type="http://schemas.openxmlformats.org/officeDocument/2006/relationships/image" Target="../media/image78.png"/><Relationship Id="rId72" Type="http://schemas.openxmlformats.org/officeDocument/2006/relationships/image" Target="../media/image79.png"/><Relationship Id="rId73" Type="http://schemas.openxmlformats.org/officeDocument/2006/relationships/image" Target="../media/image80.png"/><Relationship Id="rId74" Type="http://schemas.openxmlformats.org/officeDocument/2006/relationships/image" Target="../media/image81.png"/><Relationship Id="rId75" Type="http://schemas.openxmlformats.org/officeDocument/2006/relationships/image" Target="../media/image82.png"/><Relationship Id="rId76" Type="http://schemas.openxmlformats.org/officeDocument/2006/relationships/image" Target="../media/image83.png"/><Relationship Id="rId77" Type="http://schemas.openxmlformats.org/officeDocument/2006/relationships/image" Target="../media/image84.png"/><Relationship Id="rId78" Type="http://schemas.openxmlformats.org/officeDocument/2006/relationships/image" Target="../media/image85.jpeg"/><Relationship Id="rId79" Type="http://schemas.openxmlformats.org/officeDocument/2006/relationships/image" Target="../media/image86.png"/><Relationship Id="rId23" Type="http://schemas.openxmlformats.org/officeDocument/2006/relationships/image" Target="../media/image30.png"/><Relationship Id="rId24" Type="http://schemas.openxmlformats.org/officeDocument/2006/relationships/image" Target="../media/image31.png"/><Relationship Id="rId25" Type="http://schemas.openxmlformats.org/officeDocument/2006/relationships/image" Target="../media/image32.png"/><Relationship Id="rId26" Type="http://schemas.openxmlformats.org/officeDocument/2006/relationships/image" Target="../media/image33.png"/><Relationship Id="rId27" Type="http://schemas.openxmlformats.org/officeDocument/2006/relationships/image" Target="../media/image34.png"/><Relationship Id="rId28" Type="http://schemas.openxmlformats.org/officeDocument/2006/relationships/image" Target="../media/image35.png"/><Relationship Id="rId29" Type="http://schemas.openxmlformats.org/officeDocument/2006/relationships/image" Target="../media/image36.gif"/><Relationship Id="rId130" Type="http://schemas.openxmlformats.org/officeDocument/2006/relationships/image" Target="../media/image137.jpeg"/><Relationship Id="rId131" Type="http://schemas.openxmlformats.org/officeDocument/2006/relationships/image" Target="../media/image138.png"/><Relationship Id="rId132" Type="http://schemas.openxmlformats.org/officeDocument/2006/relationships/image" Target="../media/image139.jpeg"/><Relationship Id="rId133" Type="http://schemas.openxmlformats.org/officeDocument/2006/relationships/image" Target="../media/image140.png"/><Relationship Id="rId134" Type="http://schemas.openxmlformats.org/officeDocument/2006/relationships/image" Target="../media/image141.jpeg"/><Relationship Id="rId135" Type="http://schemas.openxmlformats.org/officeDocument/2006/relationships/image" Target="../media/image142.png"/><Relationship Id="rId136" Type="http://schemas.openxmlformats.org/officeDocument/2006/relationships/image" Target="../media/image143.png"/><Relationship Id="rId137" Type="http://schemas.openxmlformats.org/officeDocument/2006/relationships/image" Target="../media/image144.png"/><Relationship Id="rId138" Type="http://schemas.openxmlformats.org/officeDocument/2006/relationships/image" Target="../media/image145.gif"/><Relationship Id="rId139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gif"/><Relationship Id="rId7" Type="http://schemas.openxmlformats.org/officeDocument/2006/relationships/image" Target="../media/image14.png"/><Relationship Id="rId8" Type="http://schemas.openxmlformats.org/officeDocument/2006/relationships/image" Target="../media/image15.gif"/><Relationship Id="rId9" Type="http://schemas.openxmlformats.org/officeDocument/2006/relationships/image" Target="../media/image16.gif"/><Relationship Id="rId50" Type="http://schemas.openxmlformats.org/officeDocument/2006/relationships/image" Target="../media/image57.png"/><Relationship Id="rId51" Type="http://schemas.openxmlformats.org/officeDocument/2006/relationships/image" Target="../media/image58.png"/><Relationship Id="rId52" Type="http://schemas.openxmlformats.org/officeDocument/2006/relationships/image" Target="../media/image59.png"/><Relationship Id="rId53" Type="http://schemas.openxmlformats.org/officeDocument/2006/relationships/image" Target="../media/image60.png"/><Relationship Id="rId54" Type="http://schemas.openxmlformats.org/officeDocument/2006/relationships/image" Target="../media/image61.png"/><Relationship Id="rId55" Type="http://schemas.openxmlformats.org/officeDocument/2006/relationships/image" Target="../media/image62.png"/><Relationship Id="rId56" Type="http://schemas.openxmlformats.org/officeDocument/2006/relationships/image" Target="../media/image63.png"/><Relationship Id="rId57" Type="http://schemas.openxmlformats.org/officeDocument/2006/relationships/image" Target="../media/image64.png"/><Relationship Id="rId58" Type="http://schemas.openxmlformats.org/officeDocument/2006/relationships/image" Target="../media/image65.png"/><Relationship Id="rId59" Type="http://schemas.openxmlformats.org/officeDocument/2006/relationships/image" Target="../media/image66.png"/><Relationship Id="rId110" Type="http://schemas.openxmlformats.org/officeDocument/2006/relationships/image" Target="../media/image117.png"/><Relationship Id="rId111" Type="http://schemas.openxmlformats.org/officeDocument/2006/relationships/image" Target="../media/image118.png"/><Relationship Id="rId112" Type="http://schemas.openxmlformats.org/officeDocument/2006/relationships/image" Target="../media/image119.png"/><Relationship Id="rId113" Type="http://schemas.openxmlformats.org/officeDocument/2006/relationships/image" Target="../media/image120.png"/><Relationship Id="rId114" Type="http://schemas.openxmlformats.org/officeDocument/2006/relationships/image" Target="../media/image121.gif"/><Relationship Id="rId115" Type="http://schemas.openxmlformats.org/officeDocument/2006/relationships/image" Target="../media/image122.png"/><Relationship Id="rId116" Type="http://schemas.openxmlformats.org/officeDocument/2006/relationships/image" Target="../media/image123.gif"/><Relationship Id="rId117" Type="http://schemas.openxmlformats.org/officeDocument/2006/relationships/image" Target="../media/image124.gif"/><Relationship Id="rId118" Type="http://schemas.openxmlformats.org/officeDocument/2006/relationships/image" Target="../media/image125.jpeg"/><Relationship Id="rId119" Type="http://schemas.openxmlformats.org/officeDocument/2006/relationships/image" Target="../media/image126.png"/><Relationship Id="rId30" Type="http://schemas.openxmlformats.org/officeDocument/2006/relationships/image" Target="../media/image37.png"/><Relationship Id="rId31" Type="http://schemas.openxmlformats.org/officeDocument/2006/relationships/image" Target="../media/image38.png"/><Relationship Id="rId32" Type="http://schemas.openxmlformats.org/officeDocument/2006/relationships/image" Target="../media/image39.gif"/><Relationship Id="rId33" Type="http://schemas.openxmlformats.org/officeDocument/2006/relationships/image" Target="../media/image40.png"/><Relationship Id="rId34" Type="http://schemas.openxmlformats.org/officeDocument/2006/relationships/image" Target="../media/image41.png"/><Relationship Id="rId35" Type="http://schemas.openxmlformats.org/officeDocument/2006/relationships/image" Target="../media/image42.gif"/><Relationship Id="rId36" Type="http://schemas.openxmlformats.org/officeDocument/2006/relationships/image" Target="../media/image43.jpeg"/><Relationship Id="rId37" Type="http://schemas.openxmlformats.org/officeDocument/2006/relationships/image" Target="../media/image44.png"/><Relationship Id="rId38" Type="http://schemas.openxmlformats.org/officeDocument/2006/relationships/image" Target="../media/image45.png"/><Relationship Id="rId39" Type="http://schemas.openxmlformats.org/officeDocument/2006/relationships/image" Target="../media/image46.png"/><Relationship Id="rId80" Type="http://schemas.openxmlformats.org/officeDocument/2006/relationships/image" Target="../media/image87.png"/><Relationship Id="rId81" Type="http://schemas.openxmlformats.org/officeDocument/2006/relationships/image" Target="../media/image88.jpeg"/><Relationship Id="rId82" Type="http://schemas.openxmlformats.org/officeDocument/2006/relationships/image" Target="../media/image89.gif"/><Relationship Id="rId83" Type="http://schemas.openxmlformats.org/officeDocument/2006/relationships/image" Target="../media/image90.jpeg"/><Relationship Id="rId84" Type="http://schemas.openxmlformats.org/officeDocument/2006/relationships/image" Target="../media/image91.png"/><Relationship Id="rId85" Type="http://schemas.openxmlformats.org/officeDocument/2006/relationships/image" Target="../media/image92.png"/><Relationship Id="rId86" Type="http://schemas.openxmlformats.org/officeDocument/2006/relationships/image" Target="../media/image93.png"/><Relationship Id="rId87" Type="http://schemas.openxmlformats.org/officeDocument/2006/relationships/image" Target="../media/image94.png"/><Relationship Id="rId88" Type="http://schemas.openxmlformats.org/officeDocument/2006/relationships/image" Target="../media/image95.jpeg"/><Relationship Id="rId89" Type="http://schemas.openxmlformats.org/officeDocument/2006/relationships/image" Target="../media/image96.png"/><Relationship Id="rId140" Type="http://schemas.openxmlformats.org/officeDocument/2006/relationships/image" Target="../media/image147.png"/><Relationship Id="rId141" Type="http://schemas.openxmlformats.org/officeDocument/2006/relationships/image" Target="../media/image148.png"/><Relationship Id="rId142" Type="http://schemas.openxmlformats.org/officeDocument/2006/relationships/image" Target="../media/image149.png"/><Relationship Id="rId143" Type="http://schemas.openxmlformats.org/officeDocument/2006/relationships/image" Target="../media/image150.png"/><Relationship Id="rId144" Type="http://schemas.openxmlformats.org/officeDocument/2006/relationships/image" Target="../media/image151.png"/><Relationship Id="rId145" Type="http://schemas.openxmlformats.org/officeDocument/2006/relationships/image" Target="../media/image152.png"/><Relationship Id="rId146" Type="http://schemas.openxmlformats.org/officeDocument/2006/relationships/image" Target="../media/image153.gif"/><Relationship Id="rId147" Type="http://schemas.openxmlformats.org/officeDocument/2006/relationships/image" Target="../media/image154.png"/><Relationship Id="rId148" Type="http://schemas.openxmlformats.org/officeDocument/2006/relationships/image" Target="../media/image155.png"/><Relationship Id="rId149" Type="http://schemas.openxmlformats.org/officeDocument/2006/relationships/image" Target="../media/image15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1.emf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8.png"/><Relationship Id="rId12" Type="http://schemas.microsoft.com/office/2007/relationships/hdphoto" Target="../media/hdphoto3.wdp"/><Relationship Id="rId13" Type="http://schemas.openxmlformats.org/officeDocument/2006/relationships/image" Target="../media/image179.png"/><Relationship Id="rId14" Type="http://schemas.microsoft.com/office/2007/relationships/hdphoto" Target="../media/hdphoto4.wdp"/><Relationship Id="rId15" Type="http://schemas.openxmlformats.org/officeDocument/2006/relationships/image" Target="../media/image180.png"/><Relationship Id="rId16" Type="http://schemas.openxmlformats.org/officeDocument/2006/relationships/image" Target="../media/image181.png"/><Relationship Id="rId17" Type="http://schemas.openxmlformats.org/officeDocument/2006/relationships/image" Target="../media/image182.png"/><Relationship Id="rId18" Type="http://schemas.microsoft.com/office/2007/relationships/hdphoto" Target="../media/hdphoto5.wdp"/><Relationship Id="rId19" Type="http://schemas.openxmlformats.org/officeDocument/2006/relationships/image" Target="../media/image18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2.png"/><Relationship Id="rId4" Type="http://schemas.microsoft.com/office/2007/relationships/hdphoto" Target="../media/hdphoto1.wdp"/><Relationship Id="rId5" Type="http://schemas.openxmlformats.org/officeDocument/2006/relationships/image" Target="../media/image173.png"/><Relationship Id="rId6" Type="http://schemas.microsoft.com/office/2007/relationships/hdphoto" Target="../media/hdphoto2.wdp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bit.ly/mongodbNYC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Software Engineer, 10gen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Steve </a:t>
            </a:r>
            <a:r>
              <a:rPr lang="en-US" dirty="0" err="1" smtClean="0"/>
              <a:t>Briskin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Introduction to </a:t>
            </a:r>
            <a:r>
              <a:rPr lang="en-US" dirty="0" err="1" smtClean="0"/>
              <a:t>MongoDB</a:t>
            </a:r>
            <a:r>
              <a:rPr lang="en-US" dirty="0" smtClean="0"/>
              <a:t> and Java Driver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138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523816" y="1015997"/>
            <a:ext cx="1774278" cy="372035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b="1" dirty="0" smtClean="0">
                <a:latin typeface="Source Code Pro"/>
                <a:cs typeface="Source Code Pro"/>
              </a:rPr>
              <a:t>Order</a:t>
            </a:r>
          </a:p>
          <a:p>
            <a:endParaRPr lang="en-US" b="1" dirty="0" smtClean="0">
              <a:latin typeface="Source Code Pro"/>
              <a:cs typeface="Source Code Pro"/>
            </a:endParaRPr>
          </a:p>
          <a:p>
            <a:endParaRPr lang="en-US" b="1" dirty="0">
              <a:latin typeface="Source Code Pro"/>
              <a:cs typeface="Source Code Pro"/>
            </a:endParaRPr>
          </a:p>
          <a:p>
            <a:r>
              <a:rPr lang="en-US" b="1" dirty="0" smtClean="0">
                <a:latin typeface="Source Code Pro"/>
                <a:cs typeface="Source Code Pro"/>
              </a:rPr>
              <a:t>Id</a:t>
            </a:r>
          </a:p>
          <a:p>
            <a:r>
              <a:rPr lang="en-US" b="1" dirty="0" smtClean="0">
                <a:latin typeface="Source Code Pro"/>
                <a:cs typeface="Source Code Pro"/>
              </a:rPr>
              <a:t>Account</a:t>
            </a:r>
          </a:p>
          <a:p>
            <a:r>
              <a:rPr lang="en-US" b="1" dirty="0" smtClean="0">
                <a:latin typeface="Source Code Pro"/>
                <a:cs typeface="Source Code Pro"/>
              </a:rPr>
              <a:t>Quantity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Source Code Pro"/>
                <a:cs typeface="Source Code Pro"/>
              </a:rPr>
              <a:t>Product</a:t>
            </a:r>
          </a:p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Source Code Pro"/>
                <a:cs typeface="Source Code Pro"/>
              </a:rPr>
              <a:t>Executions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417623" y="1075761"/>
            <a:ext cx="2139436" cy="1583767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r>
              <a:rPr lang="en-US" sz="2400" b="1" dirty="0" smtClean="0">
                <a:latin typeface="Source Code Pro"/>
                <a:cs typeface="Source Code Pro"/>
              </a:rPr>
              <a:t>Product</a:t>
            </a:r>
          </a:p>
          <a:p>
            <a:endParaRPr lang="en-US" b="1" dirty="0">
              <a:latin typeface="Source Code Pro"/>
              <a:cs typeface="Source Code Pro"/>
            </a:endParaRPr>
          </a:p>
          <a:p>
            <a:r>
              <a:rPr lang="en-US" b="1" dirty="0" smtClean="0">
                <a:latin typeface="Source Code Pro"/>
                <a:cs typeface="Source Code Pro"/>
              </a:rPr>
              <a:t>Symbol</a:t>
            </a:r>
          </a:p>
          <a:p>
            <a:r>
              <a:rPr lang="en-US" b="1" dirty="0" err="1" smtClean="0">
                <a:latin typeface="Source Code Pro"/>
                <a:cs typeface="Source Code Pro"/>
              </a:rPr>
              <a:t>SymbolType</a:t>
            </a:r>
            <a:endParaRPr lang="en-US" b="1" dirty="0">
              <a:latin typeface="Source Code Pro"/>
              <a:cs typeface="Source Code Pro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417622" y="2838818"/>
            <a:ext cx="2139437" cy="1897535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400" b="1" dirty="0" smtClean="0">
                <a:latin typeface="Source Code Pro"/>
                <a:cs typeface="Source Code Pro"/>
              </a:rPr>
              <a:t>Execution</a:t>
            </a:r>
          </a:p>
          <a:p>
            <a:endParaRPr lang="en-US" b="1" dirty="0" smtClean="0">
              <a:latin typeface="Source Code Pro"/>
              <a:cs typeface="Source Code Pro"/>
            </a:endParaRPr>
          </a:p>
          <a:p>
            <a:r>
              <a:rPr lang="en-US" b="1" dirty="0" smtClean="0">
                <a:latin typeface="Source Code Pro"/>
                <a:cs typeface="Source Code Pro"/>
              </a:rPr>
              <a:t>Id</a:t>
            </a:r>
            <a:endParaRPr lang="en-US" b="1" dirty="0">
              <a:latin typeface="Source Code Pro"/>
              <a:cs typeface="Source Code Pro"/>
            </a:endParaRPr>
          </a:p>
          <a:p>
            <a:r>
              <a:rPr lang="en-US" b="1" dirty="0" smtClean="0">
                <a:latin typeface="Source Code Pro"/>
                <a:cs typeface="Source Code Pro"/>
              </a:rPr>
              <a:t>Quantity</a:t>
            </a:r>
          </a:p>
          <a:p>
            <a:r>
              <a:rPr lang="en-US" b="1" dirty="0" smtClean="0">
                <a:latin typeface="Source Code Pro"/>
                <a:cs typeface="Source Code Pro"/>
              </a:rPr>
              <a:t>Price</a:t>
            </a:r>
            <a:endParaRPr lang="en-US" b="1" dirty="0">
              <a:latin typeface="Source Code Pro"/>
              <a:cs typeface="Source Code Pro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53079" y="567764"/>
            <a:ext cx="1774278" cy="512482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b="1" dirty="0" smtClean="0">
                <a:latin typeface="Source Code Pro"/>
                <a:cs typeface="Source Code Pro"/>
              </a:rPr>
              <a:t>Order</a:t>
            </a:r>
          </a:p>
          <a:p>
            <a:endParaRPr lang="en-US" b="1" dirty="0">
              <a:latin typeface="Source Code Pro"/>
              <a:cs typeface="Source Code Pro"/>
            </a:endParaRPr>
          </a:p>
          <a:p>
            <a:r>
              <a:rPr lang="en-US" b="1" dirty="0" smtClean="0">
                <a:latin typeface="Source Code Pro"/>
                <a:cs typeface="Source Code Pro"/>
              </a:rPr>
              <a:t>Id</a:t>
            </a:r>
          </a:p>
          <a:p>
            <a:r>
              <a:rPr lang="en-US" b="1" dirty="0" smtClean="0">
                <a:latin typeface="Source Code Pro"/>
                <a:cs typeface="Source Code Pro"/>
              </a:rPr>
              <a:t>Account</a:t>
            </a:r>
          </a:p>
          <a:p>
            <a:r>
              <a:rPr lang="en-US" b="1" dirty="0" smtClean="0">
                <a:latin typeface="Source Code Pro"/>
                <a:cs typeface="Source Code Pro"/>
              </a:rPr>
              <a:t>Quantity</a:t>
            </a:r>
          </a:p>
          <a:p>
            <a:endParaRPr lang="en-US" b="1" dirty="0">
              <a:latin typeface="Source Code Pro"/>
              <a:cs typeface="Source Code Pro"/>
            </a:endParaRPr>
          </a:p>
          <a:p>
            <a:endParaRPr lang="en-US" b="1" dirty="0" smtClean="0">
              <a:latin typeface="Source Code Pro"/>
              <a:cs typeface="Source Code Pro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753079" y="2540004"/>
            <a:ext cx="1774278" cy="1434352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r>
              <a:rPr lang="en-US" sz="2000" b="1" dirty="0" smtClean="0">
                <a:latin typeface="Source Code Pro"/>
                <a:cs typeface="Source Code Pro"/>
              </a:rPr>
              <a:t>Product</a:t>
            </a:r>
          </a:p>
          <a:p>
            <a:endParaRPr lang="en-US" b="1" dirty="0">
              <a:latin typeface="Source Code Pro"/>
              <a:cs typeface="Source Code Pro"/>
            </a:endParaRPr>
          </a:p>
          <a:p>
            <a:r>
              <a:rPr lang="en-US" b="1" dirty="0" smtClean="0">
                <a:latin typeface="Source Code Pro"/>
                <a:cs typeface="Source Code Pro"/>
              </a:rPr>
              <a:t>Symbol</a:t>
            </a:r>
          </a:p>
          <a:p>
            <a:r>
              <a:rPr lang="en-US" b="1" dirty="0" err="1" smtClean="0">
                <a:latin typeface="Source Code Pro"/>
                <a:cs typeface="Source Code Pro"/>
              </a:rPr>
              <a:t>SymbolType</a:t>
            </a:r>
            <a:endParaRPr lang="en-US" b="1" dirty="0">
              <a:latin typeface="Source Code Pro"/>
              <a:cs typeface="Source Code Pro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741319" y="4126751"/>
            <a:ext cx="1786038" cy="1419412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000" b="1" dirty="0" smtClean="0">
                <a:latin typeface="Source Code Pro"/>
                <a:cs typeface="Source Code Pro"/>
              </a:rPr>
              <a:t>Execution</a:t>
            </a:r>
          </a:p>
          <a:p>
            <a:endParaRPr lang="en-US" b="1" dirty="0">
              <a:latin typeface="Source Code Pro"/>
              <a:cs typeface="Source Code Pro"/>
            </a:endParaRPr>
          </a:p>
          <a:p>
            <a:r>
              <a:rPr lang="en-US" b="1" dirty="0" smtClean="0">
                <a:latin typeface="Source Code Pro"/>
                <a:cs typeface="Source Code Pro"/>
              </a:rPr>
              <a:t>Quantity</a:t>
            </a:r>
          </a:p>
          <a:p>
            <a:r>
              <a:rPr lang="en-US" b="1" dirty="0" smtClean="0">
                <a:latin typeface="Source Code Pro"/>
                <a:cs typeface="Source Code Pro"/>
              </a:rPr>
              <a:t>Price</a:t>
            </a:r>
            <a:endParaRPr lang="en-US" b="1" dirty="0">
              <a:latin typeface="Source Code Pro"/>
              <a:cs typeface="Source Code Pro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4811058" y="2510114"/>
            <a:ext cx="1643529" cy="8964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6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717287460"/>
              </p:ext>
            </p:extLst>
          </p:nvPr>
        </p:nvGraphicFramePr>
        <p:xfrm>
          <a:off x="628650" y="600074"/>
          <a:ext cx="7899400" cy="4456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9700"/>
                <a:gridCol w="3949700"/>
              </a:tblGrid>
              <a:tr h="4456545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sz="1800" b="1" kern="1200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Order</a:t>
                      </a:r>
                      <a:r>
                        <a:rPr lang="en-US" sz="1800" b="1" kern="12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String    </a:t>
                      </a:r>
                      <a:r>
                        <a:rPr lang="en-US" sz="1800" b="1" kern="1200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String    </a:t>
                      </a:r>
                      <a:r>
                        <a:rPr lang="en-US" sz="1800" b="1" kern="1200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account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sz="1800" b="1" kern="1200" dirty="0" smtClean="0">
                          <a:solidFill>
                            <a:srgbClr val="FCD296"/>
                          </a:solidFill>
                          <a:latin typeface="+mn-lt"/>
                          <a:ea typeface="+mn-ea"/>
                          <a:cs typeface="+mn-cs"/>
                        </a:rPr>
                        <a:t>quantity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Product </a:t>
                      </a:r>
                      <a:r>
                        <a:rPr lang="en-US" sz="1800" b="1" kern="1200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product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List&lt;Execution&gt; </a:t>
                      </a:r>
                      <a:r>
                        <a:rPr lang="en-US" sz="1800" b="1" kern="1200" dirty="0" smtClean="0">
                          <a:solidFill>
                            <a:srgbClr val="FCD296"/>
                          </a:solidFill>
                          <a:latin typeface="+mn-lt"/>
                          <a:ea typeface="+mn-ea"/>
                          <a:cs typeface="+mn-cs"/>
                        </a:rPr>
                        <a:t>executions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sz="1800" b="1" kern="1200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Execution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-US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String  </a:t>
                      </a:r>
                      <a:r>
                        <a:rPr lang="en-US" sz="1800" b="1" u="none" kern="1200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sz="1800" b="1" u="sng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800" b="1" u="none" kern="1200" dirty="0" err="1" smtClean="0">
                          <a:solidFill>
                            <a:srgbClr val="FCD296"/>
                          </a:solidFill>
                          <a:latin typeface="+mn-lt"/>
                          <a:ea typeface="+mn-ea"/>
                          <a:cs typeface="+mn-cs"/>
                        </a:rPr>
                        <a:t>qty</a:t>
                      </a:r>
                      <a:r>
                        <a:rPr lang="en-US" sz="1800" b="1" u="sng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sz="1800" b="1" u="none" kern="1200" dirty="0" smtClean="0">
                          <a:solidFill>
                            <a:srgbClr val="FCD296"/>
                          </a:solidFill>
                          <a:latin typeface="+mn-lt"/>
                          <a:ea typeface="+mn-ea"/>
                          <a:cs typeface="+mn-cs"/>
                        </a:rPr>
                        <a:t>price</a:t>
                      </a:r>
                      <a:r>
                        <a:rPr lang="en-US" sz="1800" b="1" u="sng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sz="1800" b="1" kern="1200" dirty="0" smtClean="0">
                          <a:solidFill>
                            <a:srgbClr val="9AD876"/>
                          </a:solidFill>
                          <a:latin typeface="+mn-lt"/>
                          <a:ea typeface="+mn-ea"/>
                          <a:cs typeface="+mn-cs"/>
                        </a:rPr>
                        <a:t>Product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-US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String  </a:t>
                      </a:r>
                      <a:r>
                        <a:rPr lang="en-US" sz="1800" b="1" u="none" kern="1200" dirty="0" smtClean="0">
                          <a:solidFill>
                            <a:srgbClr val="FCD296"/>
                          </a:solidFill>
                          <a:latin typeface="+mn-lt"/>
                          <a:ea typeface="+mn-ea"/>
                          <a:cs typeface="+mn-cs"/>
                        </a:rPr>
                        <a:t>symbol</a:t>
                      </a:r>
                      <a:r>
                        <a:rPr lang="en-US" sz="1800" b="1" u="sng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800" b="1" u="none" kern="1200" dirty="0" err="1" smtClean="0">
                          <a:solidFill>
                            <a:srgbClr val="FCD296"/>
                          </a:solidFill>
                          <a:latin typeface="+mn-lt"/>
                          <a:ea typeface="+mn-ea"/>
                          <a:cs typeface="+mn-cs"/>
                        </a:rPr>
                        <a:t>symbolType</a:t>
                      </a:r>
                      <a:r>
                        <a:rPr lang="en-US" sz="1800" b="1" u="sng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85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7957" y="5218651"/>
            <a:ext cx="7898954" cy="851683"/>
          </a:xfrm>
        </p:spPr>
        <p:txBody>
          <a:bodyPr/>
          <a:lstStyle/>
          <a:p>
            <a:r>
              <a:rPr lang="en-US" dirty="0" smtClean="0"/>
              <a:t>POJO to </a:t>
            </a:r>
            <a:r>
              <a:rPr lang="en-US" dirty="0" err="1" smtClean="0"/>
              <a:t>DBObject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277833490"/>
              </p:ext>
            </p:extLst>
          </p:nvPr>
        </p:nvGraphicFramePr>
        <p:xfrm>
          <a:off x="627957" y="225987"/>
          <a:ext cx="7899400" cy="510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9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00" b="1" i="0" kern="1200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Execution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:	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 public </a:t>
                      </a:r>
                      <a:r>
                        <a:rPr lang="en-US" sz="17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DBObject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700" b="1" i="0" kern="1200" dirty="0" err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toDBObject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() {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</a:t>
                      </a:r>
                      <a:r>
                        <a:rPr lang="en-US" sz="17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DBObject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700" b="1" i="0" kern="1200" dirty="0" err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toRet</a:t>
                      </a:r>
                      <a:r>
                        <a:rPr lang="en-US" sz="1700" b="1" i="0" kern="1200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= new </a:t>
                      </a:r>
                      <a:r>
                        <a:rPr lang="en-US" sz="1700" b="1" i="0" kern="1200" dirty="0" err="1" smtClean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BasicDBObject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();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</a:t>
                      </a:r>
                      <a:r>
                        <a:rPr lang="en-US" sz="17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toRet</a:t>
                      </a:r>
                      <a:r>
                        <a:rPr lang="en-US" sz="17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.put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700" b="1" i="0" kern="1200" dirty="0" smtClean="0">
                          <a:solidFill>
                            <a:srgbClr val="85F0E9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"id"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, id);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</a:t>
                      </a:r>
                      <a:r>
                        <a:rPr lang="en-US" sz="17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toRet</a:t>
                      </a:r>
                      <a:r>
                        <a:rPr lang="en-US" sz="17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.put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700" b="1" i="0" kern="1200" dirty="0" smtClean="0">
                          <a:solidFill>
                            <a:srgbClr val="85F0E9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"quantity"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, quantity);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</a:t>
                      </a:r>
                      <a:r>
                        <a:rPr lang="en-US" sz="17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toRet</a:t>
                      </a:r>
                      <a:r>
                        <a:rPr lang="en-US" sz="17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.put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700" b="1" i="0" kern="1200" dirty="0" smtClean="0">
                          <a:solidFill>
                            <a:srgbClr val="85F0E9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"price"</a:t>
                      </a:r>
                      <a:r>
                        <a:rPr lang="en-US" sz="17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,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price);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return </a:t>
                      </a:r>
                      <a:r>
                        <a:rPr lang="en-US" sz="17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toRet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;</a:t>
                      </a:r>
                    </a:p>
                    <a:p>
                      <a:r>
                        <a:rPr lang="en-US" sz="1700" b="1" i="0" kern="1200" baseline="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  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}</a:t>
                      </a:r>
                      <a:endParaRPr lang="en-US" sz="1700" b="1" i="0" dirty="0">
                        <a:solidFill>
                          <a:srgbClr val="EFEFEF"/>
                        </a:solidFill>
                        <a:latin typeface="Source Code Pro"/>
                        <a:cs typeface="Source Code Pro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b="1" i="0" kern="1200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Product</a:t>
                      </a:r>
                      <a:r>
                        <a:rPr lang="en-US" sz="17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: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 public </a:t>
                      </a:r>
                      <a:r>
                        <a:rPr lang="en-US" sz="1700" b="1" i="0" kern="1200" dirty="0" err="1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DBObject</a:t>
                      </a:r>
                      <a:r>
                        <a:rPr lang="en-US" sz="17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700" b="1" i="0" kern="1200" dirty="0" err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toDBObject</a:t>
                      </a:r>
                      <a:r>
                        <a:rPr lang="en-US" sz="17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() {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</a:t>
                      </a:r>
                      <a:r>
                        <a:rPr lang="en-US" sz="1700" b="1" i="0" kern="1200" dirty="0" err="1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DBObject</a:t>
                      </a:r>
                      <a:r>
                        <a:rPr lang="en-US" sz="17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700" b="1" i="0" kern="1200" dirty="0" err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toRet</a:t>
                      </a:r>
                      <a:r>
                        <a:rPr lang="en-US" sz="1700" b="1" i="0" kern="1200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7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= new </a:t>
                      </a:r>
                      <a:r>
                        <a:rPr lang="en-US" sz="1700" b="1" i="0" kern="1200" dirty="0" err="1" smtClean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BasicDBObject</a:t>
                      </a:r>
                      <a:r>
                        <a:rPr lang="en-US" sz="17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();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</a:t>
                      </a:r>
                      <a:r>
                        <a:rPr lang="en-US" sz="17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toRet</a:t>
                      </a:r>
                      <a:r>
                        <a:rPr lang="en-US" sz="1700" b="1" i="0" kern="1200" dirty="0" err="1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.put</a:t>
                      </a:r>
                      <a:r>
                        <a:rPr lang="en-US" sz="17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700" b="1" i="0" kern="1200" dirty="0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"symbol"</a:t>
                      </a:r>
                      <a:r>
                        <a:rPr lang="en-US" sz="17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, symbol);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</a:t>
                      </a:r>
                      <a:r>
                        <a:rPr lang="en-US" sz="17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toRet</a:t>
                      </a:r>
                      <a:r>
                        <a:rPr lang="en-US" sz="1700" b="1" i="0" kern="1200" dirty="0" err="1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.put</a:t>
                      </a:r>
                      <a:r>
                        <a:rPr lang="en-US" sz="17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700" b="1" i="0" kern="1200" dirty="0" smtClean="0">
                          <a:solidFill>
                            <a:srgbClr val="85F0E9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"type"</a:t>
                      </a:r>
                      <a:r>
                        <a:rPr lang="en-US" sz="17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, </a:t>
                      </a:r>
                      <a:r>
                        <a:rPr lang="en-US" sz="1700" b="1" i="0" kern="1200" dirty="0" err="1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symbolType</a:t>
                      </a:r>
                      <a:r>
                        <a:rPr lang="en-US" sz="17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);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return </a:t>
                      </a:r>
                      <a:r>
                        <a:rPr lang="en-US" sz="17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toRet</a:t>
                      </a:r>
                      <a:r>
                        <a:rPr lang="en-US" sz="17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;</a:t>
                      </a:r>
                    </a:p>
                    <a:p>
                      <a:r>
                        <a:rPr lang="en-US" sz="1700" b="1" i="0" kern="1200" baseline="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 </a:t>
                      </a:r>
                      <a:r>
                        <a:rPr lang="en-US" sz="17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}</a:t>
                      </a:r>
                      <a:endParaRPr lang="en-US" sz="1700" b="1" i="0" dirty="0">
                        <a:solidFill>
                          <a:srgbClr val="EFEFEF"/>
                        </a:solidFill>
                        <a:latin typeface="Source Code Pro"/>
                        <a:cs typeface="Source Code Pro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706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7957" y="5218651"/>
            <a:ext cx="7898954" cy="851683"/>
          </a:xfrm>
        </p:spPr>
        <p:txBody>
          <a:bodyPr/>
          <a:lstStyle/>
          <a:p>
            <a:r>
              <a:rPr lang="en-US" dirty="0" smtClean="0"/>
              <a:t>POJO to </a:t>
            </a:r>
            <a:r>
              <a:rPr lang="en-US" dirty="0" err="1" smtClean="0"/>
              <a:t>DBObject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868731494"/>
              </p:ext>
            </p:extLst>
          </p:nvPr>
        </p:nvGraphicFramePr>
        <p:xfrm>
          <a:off x="628650" y="600075"/>
          <a:ext cx="7899400" cy="4495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9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00" b="1" i="0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Source Code Pro"/>
                          <a:cs typeface="Source Code Pro"/>
                        </a:rPr>
                        <a:t>Order</a:t>
                      </a:r>
                      <a:r>
                        <a:rPr lang="en-US" sz="1700" b="1" i="0" dirty="0" smtClean="0">
                          <a:latin typeface="Source Code Pro"/>
                          <a:cs typeface="Source Code Pro"/>
                        </a:rPr>
                        <a:t>:</a:t>
                      </a:r>
                    </a:p>
                    <a:p>
                      <a:r>
                        <a:rPr lang="en-US" sz="1700" b="1" i="0" kern="1200" baseline="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  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public </a:t>
                      </a:r>
                      <a:r>
                        <a:rPr lang="en-US" sz="17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DBObject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700" b="1" i="0" kern="1200" dirty="0" err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toDBObject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() {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</a:t>
                      </a:r>
                      <a:r>
                        <a:rPr lang="en-US" sz="17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DBObject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700" b="1" i="0" kern="1200" dirty="0" err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toRet</a:t>
                      </a:r>
                      <a:r>
                        <a:rPr lang="en-US" sz="1700" b="1" i="0" kern="1200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= new </a:t>
                      </a:r>
                      <a:r>
                        <a:rPr lang="en-US" sz="1700" b="1" i="0" kern="1200" dirty="0" err="1" smtClean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BasicDBObject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();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</a:t>
                      </a:r>
                      <a:r>
                        <a:rPr lang="en-US" sz="17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toRet</a:t>
                      </a:r>
                      <a:r>
                        <a:rPr lang="en-US" sz="17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.put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700" b="1" i="0" kern="1200" dirty="0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"_id"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, id);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</a:t>
                      </a:r>
                      <a:r>
                        <a:rPr lang="en-US" sz="17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toRet</a:t>
                      </a:r>
                      <a:r>
                        <a:rPr lang="en-US" sz="17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.put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700" b="1" i="0" kern="1200" dirty="0" smtClean="0">
                          <a:solidFill>
                            <a:srgbClr val="85F0E9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"account"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, account);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</a:t>
                      </a:r>
                      <a:r>
                        <a:rPr lang="en-US" sz="17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toRet</a:t>
                      </a:r>
                      <a:r>
                        <a:rPr lang="en-US" sz="17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.put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700" b="1" i="0" kern="1200" dirty="0" smtClean="0">
                          <a:solidFill>
                            <a:srgbClr val="85F0E9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"quantity"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, quantity);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</a:t>
                      </a:r>
                      <a:r>
                        <a:rPr lang="en-US" sz="17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toRet</a:t>
                      </a:r>
                      <a:r>
                        <a:rPr lang="en-US" sz="17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.put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700" b="1" i="0" kern="1200" dirty="0" smtClean="0">
                          <a:solidFill>
                            <a:srgbClr val="85F0E9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"product"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, </a:t>
                      </a:r>
                      <a:r>
                        <a:rPr lang="en-US" sz="17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product.toDBObject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());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List&lt;</a:t>
                      </a:r>
                      <a:r>
                        <a:rPr lang="en-US" sz="17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DBObject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&gt; </a:t>
                      </a:r>
                      <a:r>
                        <a:rPr lang="en-US" sz="1700" b="1" i="0" kern="1200" dirty="0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execs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= </a:t>
                      </a:r>
                      <a:r>
                        <a:rPr lang="en-US" sz="17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new </a:t>
                      </a:r>
                      <a:r>
                        <a:rPr lang="en-US" sz="1700" b="1" i="0" u="none" kern="1200" dirty="0" err="1" smtClean="0">
                          <a:solidFill>
                            <a:srgbClr val="BBE5A4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ArrayList</a:t>
                      </a:r>
                      <a:r>
                        <a:rPr lang="en-US" sz="17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&lt;</a:t>
                      </a:r>
                      <a:r>
                        <a:rPr lang="en-US" sz="1700" b="1" i="0" u="none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DBObject</a:t>
                      </a:r>
                      <a:r>
                        <a:rPr lang="en-US" sz="17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&gt;();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for (Execution </a:t>
                      </a:r>
                      <a:r>
                        <a:rPr lang="en-US" sz="1700" b="1" i="0" kern="1200" dirty="0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exec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: </a:t>
                      </a:r>
                      <a:r>
                        <a:rPr lang="en-US" sz="1700" b="1" i="0" kern="1200" dirty="0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executions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	</a:t>
                      </a:r>
                      <a:r>
                        <a:rPr lang="en-US" sz="1700" b="1" i="0" kern="1200" dirty="0" err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execs</a:t>
                      </a:r>
                      <a:r>
                        <a:rPr lang="en-US" sz="17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.add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700" b="1" i="0" kern="1200" dirty="0" err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exec</a:t>
                      </a:r>
                      <a:r>
                        <a:rPr lang="en-US" sz="17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.toDBObject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());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</a:t>
                      </a:r>
                      <a:r>
                        <a:rPr lang="en-US" sz="17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toRet</a:t>
                      </a:r>
                      <a:r>
                        <a:rPr lang="en-US" sz="17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.put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700" b="1" i="0" kern="1200" dirty="0" smtClean="0">
                          <a:solidFill>
                            <a:srgbClr val="85F0E9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"executions"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, execs);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return </a:t>
                      </a:r>
                      <a:r>
                        <a:rPr lang="en-US" sz="17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toRet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;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}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7869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7957" y="5218651"/>
            <a:ext cx="7898954" cy="851683"/>
          </a:xfrm>
        </p:spPr>
        <p:txBody>
          <a:bodyPr/>
          <a:lstStyle/>
          <a:p>
            <a:r>
              <a:rPr lang="en-US" dirty="0" smtClean="0"/>
              <a:t>Connect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118410444"/>
              </p:ext>
            </p:extLst>
          </p:nvPr>
        </p:nvGraphicFramePr>
        <p:xfrm>
          <a:off x="394550" y="2755354"/>
          <a:ext cx="835952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9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i="0" dirty="0" err="1" smtClean="0">
                          <a:latin typeface="Source Code Pro"/>
                          <a:cs typeface="Source Code Pro"/>
                        </a:rPr>
                        <a:t>MongoClient</a:t>
                      </a:r>
                      <a:r>
                        <a:rPr lang="en-US" sz="1800" b="1" i="0" dirty="0" smtClean="0">
                          <a:latin typeface="Source Code Pro"/>
                          <a:cs typeface="Source Code Pro"/>
                        </a:rPr>
                        <a:t> </a:t>
                      </a:r>
                      <a:r>
                        <a:rPr lang="en-US" sz="1800" b="1" i="0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cs typeface="Source Code Pro"/>
                        </a:rPr>
                        <a:t>mongo</a:t>
                      </a:r>
                      <a:r>
                        <a:rPr lang="en-US" sz="1800" b="1" i="0" dirty="0" smtClean="0">
                          <a:latin typeface="Source Code Pro"/>
                          <a:cs typeface="Source Code Pro"/>
                        </a:rPr>
                        <a:t>;</a:t>
                      </a:r>
                    </a:p>
                    <a:p>
                      <a:endParaRPr lang="en-US" sz="1800" b="1" i="0" dirty="0" smtClean="0">
                        <a:latin typeface="Source Code Pro"/>
                        <a:cs typeface="Source Code Pro"/>
                      </a:endParaRPr>
                    </a:p>
                    <a:p>
                      <a:r>
                        <a:rPr lang="en-US" sz="1800" b="1" i="0" dirty="0" smtClean="0">
                          <a:latin typeface="Source Code Pro"/>
                          <a:cs typeface="Source Code Pro"/>
                        </a:rPr>
                        <a:t>public</a:t>
                      </a:r>
                      <a:r>
                        <a:rPr lang="en-US" sz="1800" b="1" i="0" baseline="0" dirty="0" smtClean="0">
                          <a:latin typeface="Source Code Pro"/>
                          <a:cs typeface="Source Code Pro"/>
                        </a:rPr>
                        <a:t> void </a:t>
                      </a:r>
                      <a:r>
                        <a:rPr lang="en-US" sz="1800" b="1" i="0" baseline="0" dirty="0" smtClean="0">
                          <a:solidFill>
                            <a:srgbClr val="87BFF7"/>
                          </a:solidFill>
                          <a:latin typeface="Source Code Pro"/>
                          <a:cs typeface="Source Code Pro"/>
                        </a:rPr>
                        <a:t>connect</a:t>
                      </a:r>
                      <a:r>
                        <a:rPr lang="en-US" sz="1800" b="1" i="0" baseline="0" dirty="0" smtClean="0">
                          <a:latin typeface="Source Code Pro"/>
                          <a:cs typeface="Source Code Pro"/>
                        </a:rPr>
                        <a:t>() {</a:t>
                      </a:r>
                    </a:p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</a:t>
                      </a:r>
                      <a:r>
                        <a:rPr lang="en-US" sz="1800" b="1" i="0" kern="1200" dirty="0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mongo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= new </a:t>
                      </a:r>
                      <a:r>
                        <a:rPr lang="en-US" sz="1800" b="1" i="0" kern="1200" dirty="0" err="1" smtClean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MongoClient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();    //</a:t>
                      </a:r>
                      <a:r>
                        <a:rPr lang="en-US" sz="18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localhost:27017</a:t>
                      </a:r>
                    </a:p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</a:t>
                      </a:r>
                    </a:p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  </a:t>
                      </a:r>
                      <a:r>
                        <a:rPr lang="en-US" sz="1800" b="1" i="0" kern="1200" baseline="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//</a:t>
                      </a:r>
                      <a:r>
                        <a:rPr lang="en-US" sz="1800" b="1" i="0" kern="1200" dirty="0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mongo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= new </a:t>
                      </a:r>
                      <a:r>
                        <a:rPr lang="en-US" sz="1800" b="1" i="0" kern="1200" dirty="0" err="1" smtClean="0">
                          <a:solidFill>
                            <a:srgbClr val="BBE5A4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MongoClient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(”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localhost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", 27017);</a:t>
                      </a:r>
                    </a:p>
                    <a:p>
                      <a:r>
                        <a:rPr lang="en-US" sz="1800" b="1" i="0" kern="1200" baseline="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   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//</a:t>
                      </a:r>
                      <a:r>
                        <a:rPr lang="en-US" sz="1800" b="1" i="0" kern="1200" dirty="0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mongo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= new </a:t>
                      </a:r>
                      <a:r>
                        <a:rPr lang="en-US" sz="1800" b="1" i="0" kern="1200" dirty="0" err="1" smtClean="0">
                          <a:solidFill>
                            <a:srgbClr val="BBE5A4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MongoClient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</a:p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       </a:t>
                      </a:r>
                      <a:r>
                        <a:rPr lang="en-US" sz="1800" b="1" i="0" kern="1200" baseline="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 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new </a:t>
                      </a:r>
                      <a:r>
                        <a:rPr lang="en-US" sz="1800" b="1" i="0" kern="1200" dirty="0" err="1" smtClean="0">
                          <a:solidFill>
                            <a:srgbClr val="BBE5A4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MongoClientURI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("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mongodb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://localhost:27017"));</a:t>
                      </a:r>
                    </a:p>
                    <a:p>
                      <a:r>
                        <a:rPr lang="en-US" sz="1800" b="1" i="0" baseline="0" dirty="0" smtClean="0">
                          <a:latin typeface="Source Code Pro"/>
                          <a:cs typeface="Source Code Pro"/>
                        </a:rPr>
                        <a:t>}</a:t>
                      </a:r>
                      <a:endParaRPr lang="en-US" sz="1800" b="1" i="0" dirty="0">
                        <a:latin typeface="Source Code Pro"/>
                        <a:cs typeface="Source Code Pro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94550" y="776726"/>
            <a:ext cx="835952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MongoClient(</a:t>
            </a:r>
            <a:r>
              <a:rPr lang="en-US" b="1" dirty="0" smtClean="0">
                <a:hlinkClick r:id="rId3"/>
              </a:rPr>
              <a:t>)</a:t>
            </a:r>
            <a:endParaRPr lang="en-US" b="1" dirty="0" smtClean="0"/>
          </a:p>
          <a:p>
            <a:r>
              <a:rPr lang="en-US" b="1" dirty="0">
                <a:hlinkClick r:id="rId4"/>
              </a:rPr>
              <a:t>MongoClient(</a:t>
            </a:r>
            <a:r>
              <a:rPr lang="en-US" b="1" dirty="0">
                <a:hlinkClick r:id="rId5"/>
              </a:rPr>
              <a:t>String host, int port</a:t>
            </a:r>
            <a:r>
              <a:rPr lang="en-US" b="1" dirty="0" smtClean="0">
                <a:hlinkClick r:id="rId5"/>
              </a:rPr>
              <a:t>)</a:t>
            </a:r>
            <a:endParaRPr lang="en-US" b="1" dirty="0" smtClean="0"/>
          </a:p>
          <a:p>
            <a:r>
              <a:rPr lang="en-US" b="1" dirty="0">
                <a:hlinkClick r:id="rId6"/>
              </a:rPr>
              <a:t>MongoClient(</a:t>
            </a:r>
            <a:r>
              <a:rPr lang="en-US" b="1" dirty="0">
                <a:hlinkClick r:id="rId7"/>
              </a:rPr>
              <a:t>MongoClientURI uri)</a:t>
            </a:r>
            <a:endParaRPr lang="en-US" b="1" dirty="0"/>
          </a:p>
          <a:p>
            <a:r>
              <a:rPr lang="en-US" b="1" dirty="0">
                <a:hlinkClick r:id="rId8"/>
              </a:rPr>
              <a:t>MongoClient(</a:t>
            </a:r>
            <a:r>
              <a:rPr lang="en-US" b="1" dirty="0">
                <a:hlinkClick r:id="rId9"/>
              </a:rPr>
              <a:t>ServerAddress addr)</a:t>
            </a:r>
            <a:endParaRPr lang="en-US" b="1" dirty="0" smtClean="0"/>
          </a:p>
          <a:p>
            <a:r>
              <a:rPr lang="en-US" b="1" dirty="0">
                <a:hlinkClick r:id="rId10"/>
              </a:rPr>
              <a:t>MongoClient(</a:t>
            </a:r>
            <a:r>
              <a:rPr lang="en-US" b="1" dirty="0">
                <a:hlinkClick r:id="rId11"/>
              </a:rPr>
              <a:t>List&lt;</a:t>
            </a:r>
            <a:r>
              <a:rPr lang="en-US" b="1" dirty="0">
                <a:hlinkClick r:id="rId9"/>
              </a:rPr>
              <a:t>ServerAddress&gt; seeds)</a:t>
            </a:r>
            <a:endParaRPr lang="en-US" b="1" dirty="0"/>
          </a:p>
          <a:p>
            <a:r>
              <a:rPr lang="en-US" dirty="0" smtClean="0"/>
              <a:t>…more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596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7957" y="5218651"/>
            <a:ext cx="7898954" cy="851683"/>
          </a:xfrm>
        </p:spPr>
        <p:txBody>
          <a:bodyPr/>
          <a:lstStyle/>
          <a:p>
            <a:r>
              <a:rPr lang="en-US" dirty="0" smtClean="0"/>
              <a:t>Insert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Upsert</a:t>
            </a:r>
            <a:endParaRPr lang="en-US" dirty="0"/>
          </a:p>
        </p:txBody>
      </p:sp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3665466"/>
              </p:ext>
            </p:extLst>
          </p:nvPr>
        </p:nvGraphicFramePr>
        <p:xfrm>
          <a:off x="394550" y="2095603"/>
          <a:ext cx="8359524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9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public void </a:t>
                      </a:r>
                      <a:r>
                        <a:rPr lang="en-US" sz="1800" b="1" i="0" kern="1200" dirty="0" err="1" smtClean="0">
                          <a:solidFill>
                            <a:srgbClr val="87BFF7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persistOrder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(Order </a:t>
                      </a:r>
                      <a:r>
                        <a:rPr lang="en-US" sz="1800" b="1" i="0" kern="1200" dirty="0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order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 {</a:t>
                      </a:r>
                    </a:p>
                    <a:p>
                      <a:r>
                        <a:rPr lang="en-US" sz="1800" b="1" i="0" kern="1200" baseline="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    DB </a:t>
                      </a:r>
                      <a:r>
                        <a:rPr lang="en-US" sz="1800" b="1" i="0" kern="1200" baseline="0" dirty="0" err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</a:t>
                      </a:r>
                      <a:r>
                        <a:rPr lang="en-US" sz="1800" b="1" i="0" kern="1200" baseline="0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800" b="1" i="0" kern="1200" baseline="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= </a:t>
                      </a:r>
                      <a:r>
                        <a:rPr lang="en-US" sz="18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mongo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.getDB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800" b="1" i="0" kern="1200" dirty="0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"reporter"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    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DBCollection</a:t>
                      </a:r>
                      <a:r>
                        <a:rPr lang="en-US" sz="1800" b="1" i="0" kern="1200" baseline="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800" b="1" i="0" kern="1200" dirty="0" err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ordersCollection</a:t>
                      </a:r>
                      <a:r>
                        <a:rPr lang="en-US" sz="1800" b="1" i="0" kern="1200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=</a:t>
                      </a:r>
                      <a:r>
                        <a:rPr lang="en-US" sz="1800" b="1" i="0" kern="1200" baseline="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baseline="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                               </a:t>
                      </a:r>
                      <a:r>
                        <a:rPr lang="en-US" sz="1800" b="1" i="0" kern="1200" baseline="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.getCollection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800" b="1" i="0" kern="1200" dirty="0" smtClean="0">
                          <a:solidFill>
                            <a:srgbClr val="85F0E9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"orders"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);</a:t>
                      </a:r>
                    </a:p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</a:t>
                      </a:r>
                    </a:p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    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DBObject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800" b="1" i="0" kern="1200" dirty="0" err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toInsert</a:t>
                      </a:r>
                      <a:r>
                        <a:rPr lang="en-US" sz="1800" b="1" i="0" kern="1200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= </a:t>
                      </a:r>
                      <a:r>
                        <a:rPr lang="en-US" sz="1800" b="1" i="0" kern="1200" dirty="0" err="1" smtClean="0">
                          <a:solidFill>
                            <a:srgbClr val="FDA78A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order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.toDBObject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();</a:t>
                      </a:r>
                    </a:p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</a:t>
                      </a:r>
                    </a:p>
                    <a:p>
                      <a:r>
                        <a:rPr lang="en-US" sz="1800" b="1" i="0" kern="1200" baseline="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    </a:t>
                      </a:r>
                      <a:r>
                        <a:rPr lang="en-US" sz="18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ordersCollection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.insert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8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toInsert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);</a:t>
                      </a:r>
                    </a:p>
                    <a:p>
                      <a:r>
                        <a:rPr lang="en-US" sz="1800" b="1" i="0" kern="1200" baseline="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    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//</a:t>
                      </a:r>
                      <a:r>
                        <a:rPr lang="en-US" sz="18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ordersCollection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.save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8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toInsert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);  //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upsert</a:t>
                      </a:r>
                      <a:endParaRPr lang="en-US" sz="1800" b="1" i="0" baseline="0" dirty="0" smtClean="0">
                        <a:latin typeface="Source Code Pro"/>
                        <a:cs typeface="Source Code Pro"/>
                      </a:endParaRPr>
                    </a:p>
                    <a:p>
                      <a:r>
                        <a:rPr lang="en-US" sz="1800" b="1" i="0" baseline="0" dirty="0" smtClean="0">
                          <a:latin typeface="Source Code Pro"/>
                          <a:cs typeface="Source Code Pro"/>
                        </a:rPr>
                        <a:t>}</a:t>
                      </a:r>
                      <a:endParaRPr lang="en-US" sz="1800" b="1" i="0" dirty="0">
                        <a:latin typeface="Source Code Pro"/>
                        <a:cs typeface="Source Code Pro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94550" y="890299"/>
            <a:ext cx="8359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insert(</a:t>
            </a:r>
            <a:r>
              <a:rPr lang="en-US" b="1" dirty="0">
                <a:hlinkClick r:id="rId4"/>
              </a:rPr>
              <a:t>DBObject... arr</a:t>
            </a:r>
            <a:r>
              <a:rPr lang="en-US" b="1" dirty="0" smtClean="0">
                <a:hlinkClick r:id="rId4"/>
              </a:rPr>
              <a:t>)</a:t>
            </a:r>
            <a:endParaRPr lang="en-US" b="1" dirty="0" smtClean="0"/>
          </a:p>
          <a:p>
            <a:r>
              <a:rPr lang="en-US" b="1" dirty="0">
                <a:hlinkClick r:id="rId5"/>
              </a:rPr>
              <a:t>save(</a:t>
            </a:r>
            <a:r>
              <a:rPr lang="en-US" b="1" dirty="0">
                <a:hlinkClick r:id="rId4"/>
              </a:rPr>
              <a:t>DBObject jo)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75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7957" y="5284767"/>
            <a:ext cx="7898954" cy="851683"/>
          </a:xfrm>
        </p:spPr>
        <p:txBody>
          <a:bodyPr/>
          <a:lstStyle/>
          <a:p>
            <a:r>
              <a:rPr lang="en-US" dirty="0" smtClean="0"/>
              <a:t>Update and </a:t>
            </a:r>
            <a:r>
              <a:rPr lang="en-US" dirty="0" err="1" smtClean="0"/>
              <a:t>Upsert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067821699"/>
              </p:ext>
            </p:extLst>
          </p:nvPr>
        </p:nvGraphicFramePr>
        <p:xfrm>
          <a:off x="394550" y="946765"/>
          <a:ext cx="8359524" cy="4434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9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public void </a:t>
                      </a:r>
                      <a:r>
                        <a:rPr lang="en-US" sz="1700" b="1" i="0" kern="1200" dirty="0" err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addExecutionUpdate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(Order </a:t>
                      </a:r>
                      <a:r>
                        <a:rPr lang="en-US" sz="1700" b="1" i="0" kern="1200" dirty="0" smtClean="0">
                          <a:solidFill>
                            <a:srgbClr val="FDA78A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order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, Execution </a:t>
                      </a:r>
                      <a:r>
                        <a:rPr lang="en-US" sz="1700" b="1" i="0" kern="1200" dirty="0" smtClean="0">
                          <a:solidFill>
                            <a:srgbClr val="FDA78A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exec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 {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</a:t>
                      </a:r>
                      <a:r>
                        <a:rPr lang="en-US" sz="17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DBObject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7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execDBObj</a:t>
                      </a:r>
                      <a:r>
                        <a:rPr lang="en-US" sz="1700" b="1" i="0" kern="1200" dirty="0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= </a:t>
                      </a:r>
                      <a:r>
                        <a:rPr lang="en-US" sz="1700" b="1" i="0" kern="1200" dirty="0" err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exec</a:t>
                      </a:r>
                      <a:r>
                        <a:rPr lang="en-US" sz="17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.toDBObject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();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</a:t>
                      </a:r>
                      <a:r>
                        <a:rPr lang="en-US" sz="17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DBObject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700" b="1" i="0" kern="1200" dirty="0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query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= new </a:t>
                      </a:r>
                      <a:r>
                        <a:rPr lang="en-US" sz="1700" b="1" i="0" kern="1200" dirty="0" err="1" smtClean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BasicDBObject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700" b="1" i="0" kern="1200" dirty="0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"_id"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, </a:t>
                      </a:r>
                      <a:r>
                        <a:rPr lang="en-US" sz="1700" b="1" i="0" kern="1200" dirty="0" err="1" smtClean="0">
                          <a:solidFill>
                            <a:srgbClr val="FDA78A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order</a:t>
                      </a:r>
                      <a:r>
                        <a:rPr lang="en-US" sz="17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.getId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());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</a:t>
                      </a:r>
                      <a:r>
                        <a:rPr lang="en-US" sz="17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DBObject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700" b="1" i="0" kern="1200" dirty="0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update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= new </a:t>
                      </a:r>
                      <a:r>
                        <a:rPr lang="en-US" sz="1700" b="1" i="0" kern="1200" dirty="0" err="1" smtClean="0">
                          <a:solidFill>
                            <a:srgbClr val="BBE5A4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BasicDBObject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700" b="1" i="0" kern="1200" dirty="0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"$push"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,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				    </a:t>
                      </a:r>
                      <a:r>
                        <a:rPr lang="en-US" sz="1700" b="1" i="0" kern="1200" baseline="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new </a:t>
                      </a:r>
                      <a:r>
                        <a:rPr lang="en-US" sz="1700" b="1" i="0" kern="1200" dirty="0" err="1" smtClean="0">
                          <a:solidFill>
                            <a:srgbClr val="BBE5A4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BasicDBObject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700" b="1" i="0" kern="1200" dirty="0" smtClean="0">
                          <a:solidFill>
                            <a:srgbClr val="85F0E9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"executions"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,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                                                 </a:t>
                      </a:r>
                      <a:r>
                        <a:rPr lang="en-US" sz="17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execDBObj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));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</a:t>
                      </a:r>
                      <a:r>
                        <a:rPr lang="en-US" sz="17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ordersCollection.update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700" b="1" i="0" kern="1200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query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, </a:t>
                      </a:r>
                      <a:r>
                        <a:rPr lang="en-US" sz="1700" b="1" i="0" kern="1200" dirty="0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update</a:t>
                      </a:r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);</a:t>
                      </a:r>
                    </a:p>
                    <a:p>
                      <a:r>
                        <a:rPr lang="en-US" sz="17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}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public void </a:t>
                      </a:r>
                      <a:r>
                        <a:rPr lang="en-US" sz="1800" b="1" i="0" kern="1200" dirty="0" err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addExecutionUpsert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(Order </a:t>
                      </a:r>
                      <a:r>
                        <a:rPr lang="en-US" sz="1800" b="1" i="0" kern="1200" dirty="0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order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, Execution </a:t>
                      </a:r>
                      <a:r>
                        <a:rPr lang="en-US" sz="1800" b="1" i="0" kern="1200" dirty="0" smtClean="0">
                          <a:solidFill>
                            <a:srgbClr val="FDA78A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exec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 {</a:t>
                      </a:r>
                    </a:p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</a:t>
                      </a:r>
                      <a:r>
                        <a:rPr lang="en-US" sz="1800" b="1" i="0" kern="1200" dirty="0" err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order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.getExecutions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().add(</a:t>
                      </a:r>
                      <a:r>
                        <a:rPr lang="en-US" sz="1800" b="1" i="0" kern="1200" dirty="0" smtClean="0">
                          <a:solidFill>
                            <a:srgbClr val="FDA78A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exec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);</a:t>
                      </a:r>
                    </a:p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DBObject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800" b="1" i="0" kern="1200" dirty="0" err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orderDBObj</a:t>
                      </a:r>
                      <a:r>
                        <a:rPr lang="en-US" sz="1800" b="1" i="0" kern="1200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= </a:t>
                      </a:r>
                      <a:r>
                        <a:rPr lang="en-US" sz="1800" b="1" i="0" kern="1200" dirty="0" err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order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.toDBObject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();</a:t>
                      </a:r>
                    </a:p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</a:t>
                      </a:r>
                    </a:p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ordersCollection.save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800" b="1" i="0" kern="1200" dirty="0" err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orderDBObj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);</a:t>
                      </a:r>
                    </a:p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}</a:t>
                      </a:r>
                      <a:endParaRPr lang="en-US" sz="1600" b="1" i="0" dirty="0" smtClean="0">
                        <a:latin typeface="Source Code Pro"/>
                        <a:cs typeface="Source Code Pro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94550" y="360153"/>
            <a:ext cx="8359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update(</a:t>
            </a:r>
            <a:r>
              <a:rPr lang="en-US" b="1" dirty="0">
                <a:hlinkClick r:id="rId4"/>
              </a:rPr>
              <a:t>DBObject </a:t>
            </a:r>
            <a:r>
              <a:rPr lang="en-US" b="1" dirty="0" smtClean="0">
                <a:hlinkClick r:id="rId4"/>
              </a:rPr>
              <a:t>query, </a:t>
            </a:r>
            <a:r>
              <a:rPr lang="en-US" b="1" dirty="0">
                <a:hlinkClick r:id="rId4"/>
              </a:rPr>
              <a:t>DBObject </a:t>
            </a:r>
            <a:r>
              <a:rPr lang="en-US" b="1" dirty="0" smtClean="0">
                <a:hlinkClick r:id="rId4"/>
              </a:rPr>
              <a:t>update)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160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7957" y="5332953"/>
            <a:ext cx="7898954" cy="851683"/>
          </a:xfrm>
        </p:spPr>
        <p:txBody>
          <a:bodyPr/>
          <a:lstStyle/>
          <a:p>
            <a:r>
              <a:rPr lang="en-US" dirty="0" smtClean="0"/>
              <a:t>Query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987726179"/>
              </p:ext>
            </p:extLst>
          </p:nvPr>
        </p:nvGraphicFramePr>
        <p:xfrm>
          <a:off x="144698" y="1436992"/>
          <a:ext cx="8842548" cy="4023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25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public void </a:t>
                      </a:r>
                      <a:r>
                        <a:rPr lang="en-US" sz="1800" b="1" i="0" u="none" kern="1200" dirty="0" err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findOrderByAccount</a:t>
                      </a:r>
                      <a:r>
                        <a:rPr lang="en-US" sz="18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(String </a:t>
                      </a:r>
                      <a:r>
                        <a:rPr lang="en-US" sz="1800" b="1" i="0" u="none" kern="1200" dirty="0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account</a:t>
                      </a:r>
                      <a:r>
                        <a:rPr lang="en-US" sz="18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 {</a:t>
                      </a:r>
                    </a:p>
                    <a:p>
                      <a:r>
                        <a:rPr lang="en-US" sz="18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</a:t>
                      </a:r>
                      <a:r>
                        <a:rPr lang="en-US" sz="1800" b="1" i="0" u="none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DBObject</a:t>
                      </a:r>
                      <a:r>
                        <a:rPr lang="en-US" sz="18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800" b="1" i="0" u="none" kern="1200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query</a:t>
                      </a:r>
                      <a:r>
                        <a:rPr lang="en-US" sz="18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= new </a:t>
                      </a:r>
                      <a:r>
                        <a:rPr lang="en-US" sz="1800" b="1" i="0" u="none" kern="1200" dirty="0" err="1" smtClean="0">
                          <a:solidFill>
                            <a:srgbClr val="BBE5A4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BasicDBObject</a:t>
                      </a:r>
                      <a:r>
                        <a:rPr lang="en-US" sz="18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800" b="1" i="0" u="none" kern="1200" dirty="0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“account”</a:t>
                      </a:r>
                      <a:r>
                        <a:rPr lang="en-US" sz="18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, </a:t>
                      </a:r>
                      <a:r>
                        <a:rPr lang="en-US" sz="1800" b="1" i="0" u="none" kern="1200" dirty="0" smtClean="0">
                          <a:solidFill>
                            <a:srgbClr val="FDA78A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account</a:t>
                      </a:r>
                      <a:r>
                        <a:rPr lang="en-US" sz="18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);</a:t>
                      </a:r>
                    </a:p>
                    <a:p>
                      <a:r>
                        <a:rPr lang="en-US" sz="18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</a:t>
                      </a:r>
                    </a:p>
                    <a:p>
                      <a:r>
                        <a:rPr lang="en-US" sz="18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</a:t>
                      </a:r>
                      <a:r>
                        <a:rPr lang="en-US" sz="1800" b="1" i="0" u="none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DBCursor</a:t>
                      </a:r>
                      <a:r>
                        <a:rPr lang="en-US" sz="18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800" b="1" i="0" u="none" kern="1200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cursor</a:t>
                      </a:r>
                      <a:r>
                        <a:rPr lang="en-US" sz="18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= </a:t>
                      </a:r>
                      <a:r>
                        <a:rPr lang="en-US" sz="1800" b="1" i="0" u="none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ordersCollection.find</a:t>
                      </a:r>
                      <a:r>
                        <a:rPr lang="en-US" sz="18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800" b="1" i="0" u="none" kern="1200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query</a:t>
                      </a:r>
                      <a:r>
                        <a:rPr lang="en-US" sz="18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);</a:t>
                      </a:r>
                    </a:p>
                    <a:p>
                      <a:r>
                        <a:rPr lang="en-US" sz="18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while (</a:t>
                      </a:r>
                      <a:r>
                        <a:rPr lang="en-US" sz="1800" b="1" i="0" u="none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cursor</a:t>
                      </a:r>
                      <a:r>
                        <a:rPr lang="en-US" sz="1800" b="1" i="0" u="none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.hasNext</a:t>
                      </a:r>
                      <a:r>
                        <a:rPr lang="en-US" sz="18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()) {</a:t>
                      </a:r>
                    </a:p>
                    <a:p>
                      <a:r>
                        <a:rPr lang="en-US" sz="18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</a:t>
                      </a:r>
                      <a:r>
                        <a:rPr lang="en-US" sz="1800" b="1" i="0" u="none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DBObject</a:t>
                      </a:r>
                      <a:r>
                        <a:rPr lang="en-US" sz="18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800" b="1" i="0" u="none" kern="1200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order</a:t>
                      </a:r>
                      <a:r>
                        <a:rPr lang="en-US" sz="18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= </a:t>
                      </a:r>
                      <a:r>
                        <a:rPr lang="en-US" sz="1800" b="1" i="0" u="none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cursor</a:t>
                      </a:r>
                      <a:r>
                        <a:rPr lang="en-US" sz="1800" b="1" i="0" u="none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.next</a:t>
                      </a:r>
                      <a:r>
                        <a:rPr lang="en-US" sz="18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();</a:t>
                      </a:r>
                    </a:p>
                    <a:p>
                      <a:r>
                        <a:rPr lang="en-US" sz="18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     //do</a:t>
                      </a:r>
                      <a:r>
                        <a:rPr lang="en-US" sz="1800" b="1" i="0" u="none" kern="1200" baseline="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stuff</a:t>
                      </a:r>
                      <a:endParaRPr lang="en-US" sz="1800" b="1" i="0" u="none" kern="1200" dirty="0" smtClean="0">
                        <a:solidFill>
                          <a:schemeClr val="lt1"/>
                        </a:solidFill>
                        <a:latin typeface="Source Code Pro"/>
                        <a:ea typeface="+mn-ea"/>
                        <a:cs typeface="Source Code Pro"/>
                      </a:endParaRPr>
                    </a:p>
                    <a:p>
                      <a:r>
                        <a:rPr lang="en-US" sz="18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}</a:t>
                      </a:r>
                    </a:p>
                    <a:p>
                      <a:r>
                        <a:rPr lang="en-US" sz="1800" b="1" i="0" u="none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}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rgbClr val="EFEFEF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8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ublic void </a:t>
                      </a:r>
                      <a:r>
                        <a:rPr lang="en-US" sz="1800" b="1" i="0" kern="1200" dirty="0" err="1" smtClean="0">
                          <a:solidFill>
                            <a:srgbClr val="87BFF7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findOrderByExecutionId</a:t>
                      </a:r>
                      <a:r>
                        <a:rPr lang="en-US" sz="18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(String </a:t>
                      </a:r>
                      <a:r>
                        <a:rPr lang="en-US" sz="1800" b="1" i="0" kern="1200" dirty="0" err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execId</a:t>
                      </a:r>
                      <a:r>
                        <a:rPr lang="en-US" sz="18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 {</a:t>
                      </a:r>
                    </a:p>
                    <a:p>
                      <a:r>
                        <a:rPr lang="en-US" sz="18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</a:t>
                      </a:r>
                      <a:r>
                        <a:rPr lang="en-US" sz="1800" b="1" i="0" kern="1200" dirty="0" err="1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DBObject</a:t>
                      </a:r>
                      <a:r>
                        <a:rPr lang="en-US" sz="18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800" b="1" i="0" kern="1200" dirty="0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query</a:t>
                      </a:r>
                      <a:r>
                        <a:rPr lang="en-US" sz="18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= new </a:t>
                      </a:r>
                      <a:r>
                        <a:rPr lang="en-US" sz="1800" b="1" i="0" kern="1200" dirty="0" err="1" smtClean="0">
                          <a:solidFill>
                            <a:srgbClr val="BBE5A4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BasicDBObject</a:t>
                      </a:r>
                      <a:r>
                        <a:rPr lang="en-US" sz="18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800" b="1" i="0" kern="1200" dirty="0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"</a:t>
                      </a:r>
                      <a:r>
                        <a:rPr lang="en-US" sz="1800" b="1" i="0" kern="1200" dirty="0" err="1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executions.id</a:t>
                      </a:r>
                      <a:r>
                        <a:rPr lang="en-US" sz="1800" b="1" i="0" kern="1200" dirty="0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"</a:t>
                      </a:r>
                      <a:r>
                        <a:rPr lang="en-US" sz="18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, </a:t>
                      </a:r>
                      <a:r>
                        <a:rPr lang="en-US" sz="1800" b="1" i="0" kern="1200" dirty="0" err="1" smtClean="0">
                          <a:solidFill>
                            <a:srgbClr val="FDA78A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execId</a:t>
                      </a:r>
                      <a:r>
                        <a:rPr lang="en-US" sz="18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);</a:t>
                      </a:r>
                    </a:p>
                    <a:p>
                      <a:r>
                        <a:rPr lang="en-US" sz="18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</a:t>
                      </a:r>
                      <a:r>
                        <a:rPr lang="en-US" sz="1800" b="1" i="0" kern="1200" dirty="0" err="1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DBObject</a:t>
                      </a:r>
                      <a:r>
                        <a:rPr lang="en-US" sz="18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800" b="1" i="0" u="none" kern="1200" dirty="0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order</a:t>
                      </a:r>
                      <a:r>
                        <a:rPr lang="en-US" sz="1800" b="1" i="0" u="none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= </a:t>
                      </a:r>
                      <a:r>
                        <a:rPr lang="en-US" sz="1800" b="1" i="0" u="none" kern="1200" dirty="0" err="1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ordersCollection.findOne</a:t>
                      </a:r>
                      <a:r>
                        <a:rPr lang="en-US" sz="1800" b="1" i="0" u="none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800" b="1" i="0" u="none" kern="1200" dirty="0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query</a:t>
                      </a:r>
                      <a:r>
                        <a:rPr lang="en-US" sz="1800" b="1" i="0" u="none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);</a:t>
                      </a:r>
                    </a:p>
                    <a:p>
                      <a:r>
                        <a:rPr lang="en-US" sz="1800" b="1" i="0" u="none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  //do</a:t>
                      </a:r>
                      <a:r>
                        <a:rPr lang="en-US" sz="1800" b="1" i="0" u="none" kern="1200" baseline="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stuff</a:t>
                      </a:r>
                      <a:endParaRPr lang="en-US" sz="1800" b="1" i="0" u="none" kern="1200" dirty="0" smtClean="0">
                        <a:solidFill>
                          <a:srgbClr val="EFEFEF"/>
                        </a:solidFill>
                        <a:latin typeface="Source Code Pro"/>
                        <a:ea typeface="+mn-ea"/>
                        <a:cs typeface="Source Code Pro"/>
                      </a:endParaRPr>
                    </a:p>
                    <a:p>
                      <a:r>
                        <a:rPr lang="en-US" sz="1800" b="1" i="0" kern="1200" dirty="0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}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4550" y="320554"/>
            <a:ext cx="8359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find(</a:t>
            </a:r>
            <a:r>
              <a:rPr lang="en-US" b="1" dirty="0">
                <a:hlinkClick r:id="rId4"/>
              </a:rPr>
              <a:t>DBObject </a:t>
            </a:r>
            <a:r>
              <a:rPr lang="en-US" b="1" dirty="0" smtClean="0">
                <a:hlinkClick r:id="rId4"/>
              </a:rPr>
              <a:t>query)</a:t>
            </a:r>
            <a:endParaRPr lang="en-US" b="1" dirty="0" smtClean="0"/>
          </a:p>
          <a:p>
            <a:r>
              <a:rPr lang="en-US" b="1" dirty="0">
                <a:hlinkClick r:id="rId5"/>
              </a:rPr>
              <a:t>findOne(</a:t>
            </a:r>
            <a:r>
              <a:rPr lang="en-US" b="1" dirty="0">
                <a:hlinkClick r:id="rId4"/>
              </a:rPr>
              <a:t>DBObject o</a:t>
            </a:r>
            <a:r>
              <a:rPr lang="en-US" b="1" dirty="0" smtClean="0">
                <a:hlinkClick r:id="rId4"/>
              </a:rPr>
              <a:t>)</a:t>
            </a:r>
            <a:endParaRPr lang="en-US" b="1" dirty="0" smtClean="0"/>
          </a:p>
          <a:p>
            <a:r>
              <a:rPr lang="en-US" dirty="0" smtClean="0"/>
              <a:t>…more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85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28650" y="1405048"/>
            <a:ext cx="7899400" cy="1726515"/>
          </a:xfrm>
        </p:spPr>
        <p:txBody>
          <a:bodyPr/>
          <a:lstStyle/>
          <a:p>
            <a:r>
              <a:rPr lang="en-US" dirty="0" smtClean="0"/>
              <a:t>Secondary Indexes</a:t>
            </a:r>
          </a:p>
          <a:p>
            <a:pPr lvl="1"/>
            <a:r>
              <a:rPr lang="en-US" dirty="0" err="1" smtClean="0"/>
              <a:t>ensureIndex</a:t>
            </a:r>
            <a:r>
              <a:rPr lang="en-US" dirty="0" smtClean="0"/>
              <a:t>() command</a:t>
            </a:r>
          </a:p>
          <a:p>
            <a:pPr lvl="1"/>
            <a:r>
              <a:rPr lang="en-US" dirty="0" smtClean="0"/>
              <a:t>Compound indexes</a:t>
            </a:r>
          </a:p>
          <a:p>
            <a:pPr lvl="1"/>
            <a:r>
              <a:rPr lang="en-US" dirty="0" smtClean="0"/>
              <a:t>TTL, Geo, Text</a:t>
            </a:r>
          </a:p>
        </p:txBody>
      </p:sp>
      <p:graphicFrame>
        <p:nvGraphicFramePr>
          <p:cNvPr id="8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667584"/>
              </p:ext>
            </p:extLst>
          </p:nvPr>
        </p:nvGraphicFramePr>
        <p:xfrm>
          <a:off x="295913" y="3785362"/>
          <a:ext cx="8359524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9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db.</a:t>
                      </a:r>
                      <a:r>
                        <a:rPr lang="en-US" sz="2000" dirty="0" err="1" smtClean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</a:rPr>
                        <a:t>orders</a:t>
                      </a:r>
                      <a:r>
                        <a:rPr lang="en-US" sz="2000" dirty="0" err="1" smtClean="0"/>
                        <a:t>.</a:t>
                      </a:r>
                      <a:r>
                        <a:rPr lang="en-US" sz="2000" dirty="0" err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ensureIndex</a:t>
                      </a:r>
                      <a:r>
                        <a:rPr lang="en-US" sz="2000" dirty="0" smtClean="0"/>
                        <a:t>( {</a:t>
                      </a:r>
                      <a:r>
                        <a:rPr lang="en-US" sz="2000" dirty="0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“account “</a:t>
                      </a:r>
                      <a:r>
                        <a:rPr lang="en-US" sz="2000" dirty="0" smtClean="0"/>
                        <a:t> : 1} )</a:t>
                      </a:r>
                    </a:p>
                    <a:p>
                      <a:endParaRPr lang="en-US" sz="2000" dirty="0" smtClean="0"/>
                    </a:p>
                    <a:p>
                      <a:r>
                        <a:rPr lang="en-US" sz="2000" dirty="0" err="1" smtClean="0"/>
                        <a:t>db.</a:t>
                      </a:r>
                      <a:r>
                        <a:rPr lang="en-US" sz="2000" dirty="0" err="1" smtClean="0">
                          <a:solidFill>
                            <a:srgbClr val="BBE5A4"/>
                          </a:solidFill>
                        </a:rPr>
                        <a:t>orders</a:t>
                      </a:r>
                      <a:r>
                        <a:rPr lang="en-US" sz="2000" dirty="0" err="1" smtClean="0"/>
                        <a:t>.</a:t>
                      </a:r>
                      <a:r>
                        <a:rPr lang="en-US" sz="2000" dirty="0" err="1" smtClean="0">
                          <a:solidFill>
                            <a:srgbClr val="87BFF7"/>
                          </a:solidFill>
                        </a:rPr>
                        <a:t>ensureIndex</a:t>
                      </a:r>
                      <a:r>
                        <a:rPr lang="en-US" sz="2000" dirty="0" smtClean="0"/>
                        <a:t>( </a:t>
                      </a:r>
                      <a:r>
                        <a:rPr lang="en-US" sz="2000" dirty="0" smtClean="0"/>
                        <a:t>{</a:t>
                      </a:r>
                      <a:r>
                        <a:rPr lang="en-US" sz="2000" dirty="0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“account” </a:t>
                      </a:r>
                      <a:r>
                        <a:rPr lang="en-US" sz="2000" dirty="0" smtClean="0"/>
                        <a:t>: 1, </a:t>
                      </a:r>
                      <a:r>
                        <a:rPr lang="en-US" sz="2000" dirty="0" smtClean="0">
                          <a:solidFill>
                            <a:srgbClr val="FDA78A"/>
                          </a:solidFill>
                        </a:rPr>
                        <a:t>“</a:t>
                      </a:r>
                      <a:r>
                        <a:rPr lang="en-US" sz="2000" dirty="0" smtClean="0">
                          <a:solidFill>
                            <a:srgbClr val="FDA78A"/>
                          </a:solidFill>
                        </a:rPr>
                        <a:t>product”</a:t>
                      </a:r>
                      <a:r>
                        <a:rPr lang="en-US" sz="2000" dirty="0" smtClean="0"/>
                        <a:t> : 1} )</a:t>
                      </a:r>
                    </a:p>
                    <a:p>
                      <a:endParaRPr lang="en-US" sz="2000" dirty="0" smtClean="0"/>
                    </a:p>
                    <a:p>
                      <a:r>
                        <a:rPr lang="en-US" sz="2000" dirty="0" err="1" smtClean="0"/>
                        <a:t>db.</a:t>
                      </a:r>
                      <a:r>
                        <a:rPr lang="en-US" sz="2000" dirty="0" err="1" smtClean="0">
                          <a:solidFill>
                            <a:srgbClr val="BBE5A4"/>
                          </a:solidFill>
                        </a:rPr>
                        <a:t>orders</a:t>
                      </a:r>
                      <a:r>
                        <a:rPr lang="en-US" sz="2000" dirty="0" err="1" smtClean="0"/>
                        <a:t>.</a:t>
                      </a:r>
                      <a:r>
                        <a:rPr lang="en-US" sz="2000" dirty="0" err="1" smtClean="0">
                          <a:solidFill>
                            <a:srgbClr val="87BFF7"/>
                          </a:solidFill>
                        </a:rPr>
                        <a:t>ensureIndex</a:t>
                      </a:r>
                      <a:r>
                        <a:rPr lang="en-US" sz="2000" dirty="0" smtClean="0"/>
                        <a:t>( {</a:t>
                      </a:r>
                      <a:r>
                        <a:rPr lang="en-US" sz="2000" dirty="0" smtClean="0">
                          <a:solidFill>
                            <a:srgbClr val="FDA78A"/>
                          </a:solidFill>
                        </a:rPr>
                        <a:t>“</a:t>
                      </a:r>
                      <a:r>
                        <a:rPr lang="en-US" sz="2000" dirty="0" err="1" smtClean="0">
                          <a:solidFill>
                            <a:srgbClr val="FDA78A"/>
                          </a:solidFill>
                        </a:rPr>
                        <a:t>executions.id</a:t>
                      </a:r>
                      <a:r>
                        <a:rPr lang="en-US" sz="2000" dirty="0" smtClean="0">
                          <a:solidFill>
                            <a:srgbClr val="FDA78A"/>
                          </a:solidFill>
                        </a:rPr>
                        <a:t>”</a:t>
                      </a:r>
                      <a:r>
                        <a:rPr lang="en-US" sz="2000" dirty="0" smtClean="0"/>
                        <a:t> : 1} )</a:t>
                      </a:r>
                      <a:endParaRPr lang="en-US" sz="2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597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7957" y="5218651"/>
            <a:ext cx="7898954" cy="851683"/>
          </a:xfrm>
        </p:spPr>
        <p:txBody>
          <a:bodyPr/>
          <a:lstStyle/>
          <a:p>
            <a:r>
              <a:rPr lang="en-US" dirty="0" smtClean="0"/>
              <a:t>Remove</a:t>
            </a:r>
            <a:endParaRPr lang="en-US" dirty="0"/>
          </a:p>
        </p:txBody>
      </p:sp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5338198"/>
              </p:ext>
            </p:extLst>
          </p:nvPr>
        </p:nvGraphicFramePr>
        <p:xfrm>
          <a:off x="450159" y="2095603"/>
          <a:ext cx="8231610" cy="1737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16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public void </a:t>
                      </a:r>
                      <a:r>
                        <a:rPr lang="en-US" sz="1800" b="1" i="0" kern="1200" dirty="0" err="1" smtClean="0">
                          <a:solidFill>
                            <a:srgbClr val="87BFF7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deleteOrder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(Order </a:t>
                      </a:r>
                      <a:r>
                        <a:rPr lang="en-US" sz="1800" b="1" i="0" kern="1200" dirty="0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order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 {</a:t>
                      </a:r>
                    </a:p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    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DBObject</a:t>
                      </a:r>
                      <a:r>
                        <a:rPr lang="en-US" sz="1800" b="1" i="0" kern="1200" baseline="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800" b="1" i="0" kern="1200" baseline="0" dirty="0" err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toDelete</a:t>
                      </a:r>
                      <a:r>
                        <a:rPr lang="en-US" sz="1800" b="1" i="0" kern="1200" baseline="0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800" b="1" i="0" kern="1200" baseline="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= </a:t>
                      </a:r>
                    </a:p>
                    <a:p>
                      <a:r>
                        <a:rPr lang="en-US" sz="1800" b="1" i="0" kern="1200" baseline="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                 new </a:t>
                      </a:r>
                      <a:r>
                        <a:rPr lang="en-US" sz="1800" b="1" i="0" kern="1200" baseline="0" dirty="0" err="1" smtClean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BasicDBObject</a:t>
                      </a:r>
                      <a:r>
                        <a:rPr lang="en-US" sz="1800" b="1" i="0" kern="1200" baseline="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800" b="1" i="0" kern="1200" baseline="0" dirty="0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“_id”</a:t>
                      </a:r>
                      <a:r>
                        <a:rPr lang="en-US" sz="1800" b="1" i="0" kern="1200" baseline="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, </a:t>
                      </a:r>
                      <a:r>
                        <a:rPr lang="en-US" sz="1800" b="1" i="0" kern="1200" baseline="0" dirty="0" err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order</a:t>
                      </a:r>
                      <a:r>
                        <a:rPr lang="en-US" sz="1800" b="1" i="0" kern="1200" baseline="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.getId</a:t>
                      </a:r>
                      <a:r>
                        <a:rPr lang="en-US" sz="1800" b="1" i="0" kern="1200" baseline="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());</a:t>
                      </a:r>
                      <a:endParaRPr lang="en-US" sz="1800" b="1" i="0" kern="1200" dirty="0" smtClean="0">
                        <a:solidFill>
                          <a:schemeClr val="lt1"/>
                        </a:solidFill>
                        <a:latin typeface="Source Code Pro"/>
                        <a:ea typeface="+mn-ea"/>
                        <a:cs typeface="Source Code Pro"/>
                      </a:endParaRPr>
                    </a:p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		</a:t>
                      </a:r>
                    </a:p>
                    <a:p>
                      <a:r>
                        <a:rPr lang="en-US" sz="1800" b="1" i="0" kern="1200" baseline="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    </a:t>
                      </a:r>
                      <a:r>
                        <a:rPr lang="en-US" sz="1800" b="1" i="0" kern="1200" dirty="0" err="1" smtClean="0">
                          <a:solidFill>
                            <a:srgbClr val="EFEFEF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ordersCollection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.remove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8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toDelete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);</a:t>
                      </a:r>
                    </a:p>
                    <a:p>
                      <a:r>
                        <a:rPr lang="en-US" sz="1800" b="1" i="0" baseline="0" dirty="0" smtClean="0">
                          <a:latin typeface="Source Code Pro"/>
                          <a:cs typeface="Source Code Pro"/>
                        </a:rPr>
                        <a:t>}</a:t>
                      </a:r>
                      <a:endParaRPr lang="en-US" sz="1800" b="1" i="0" dirty="0">
                        <a:latin typeface="Source Code Pro"/>
                        <a:cs typeface="Source Code Pro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94550" y="890299"/>
            <a:ext cx="8359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hlinkClick r:id="rId3"/>
              </a:rPr>
              <a:t>remove(</a:t>
            </a:r>
            <a:r>
              <a:rPr lang="en-US" b="1" dirty="0">
                <a:hlinkClick r:id="rId4"/>
              </a:rPr>
              <a:t>DBObject jo)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801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 smtClean="0"/>
              <a:t>General-Purpose, Document (Object) Database</a:t>
            </a:r>
          </a:p>
          <a:p>
            <a:pPr>
              <a:lnSpc>
                <a:spcPct val="90000"/>
              </a:lnSpc>
            </a:pPr>
            <a:r>
              <a:rPr lang="en-US" sz="3200" dirty="0" smtClean="0"/>
              <a:t>Flexible Schema</a:t>
            </a:r>
          </a:p>
          <a:p>
            <a:pPr>
              <a:lnSpc>
                <a:spcPct val="90000"/>
              </a:lnSpc>
            </a:pPr>
            <a:r>
              <a:rPr lang="en-US" sz="3200" dirty="0" smtClean="0"/>
              <a:t>Secondary Indexes</a:t>
            </a:r>
          </a:p>
          <a:p>
            <a:pPr>
              <a:lnSpc>
                <a:spcPct val="90000"/>
              </a:lnSpc>
            </a:pPr>
            <a:r>
              <a:rPr lang="en-US" sz="3200" dirty="0" smtClean="0"/>
              <a:t>Rich Query Support</a:t>
            </a:r>
          </a:p>
          <a:p>
            <a:pPr>
              <a:lnSpc>
                <a:spcPct val="90000"/>
              </a:lnSpc>
            </a:pPr>
            <a:r>
              <a:rPr lang="en-US" sz="3200" dirty="0" smtClean="0"/>
              <a:t>Replication – High Availability</a:t>
            </a:r>
            <a:endParaRPr lang="en-US" sz="3200" dirty="0"/>
          </a:p>
          <a:p>
            <a:pPr>
              <a:lnSpc>
                <a:spcPct val="90000"/>
              </a:lnSpc>
            </a:pPr>
            <a:r>
              <a:rPr lang="en-US" sz="3200" dirty="0" err="1" smtClean="0"/>
              <a:t>Sharding</a:t>
            </a:r>
            <a:r>
              <a:rPr lang="en-US" sz="3200" dirty="0" smtClean="0"/>
              <a:t> – Horizontal Scaling</a:t>
            </a:r>
          </a:p>
        </p:txBody>
      </p:sp>
    </p:spTree>
    <p:extLst>
      <p:ext uri="{BB962C8B-B14F-4D97-AF65-F5344CB8AC3E}">
        <p14:creationId xmlns:p14="http://schemas.microsoft.com/office/powerpoint/2010/main" val="3055103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19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8650" y="1503679"/>
            <a:ext cx="7899400" cy="4044365"/>
          </a:xfrm>
        </p:spPr>
        <p:txBody>
          <a:bodyPr/>
          <a:lstStyle/>
          <a:p>
            <a:r>
              <a:rPr lang="en-US" dirty="0" smtClean="0"/>
              <a:t>Redundancy for High Availability</a:t>
            </a:r>
          </a:p>
          <a:p>
            <a:r>
              <a:rPr lang="en-US" dirty="0" smtClean="0"/>
              <a:t>Single Primary</a:t>
            </a: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069" y="2665424"/>
            <a:ext cx="6375886" cy="34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04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06482"/>
            <a:ext cx="7899399" cy="4274071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 Set – Failover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295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Preference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28650" y="1503679"/>
            <a:ext cx="7899400" cy="1689529"/>
          </a:xfrm>
        </p:spPr>
        <p:txBody>
          <a:bodyPr/>
          <a:lstStyle/>
          <a:p>
            <a:r>
              <a:rPr lang="en-US" dirty="0" smtClean="0"/>
              <a:t>Ability to read from </a:t>
            </a:r>
            <a:r>
              <a:rPr lang="en-US" dirty="0" err="1" smtClean="0"/>
              <a:t>Secondaries</a:t>
            </a:r>
            <a:endParaRPr lang="en-US" dirty="0"/>
          </a:p>
          <a:p>
            <a:pPr lvl="1"/>
            <a:r>
              <a:rPr lang="en-US" dirty="0" smtClean="0"/>
              <a:t>Primary (default) – Strong </a:t>
            </a:r>
            <a:r>
              <a:rPr lang="en-US" dirty="0"/>
              <a:t>C</a:t>
            </a:r>
            <a:r>
              <a:rPr lang="en-US" dirty="0" smtClean="0"/>
              <a:t>onsistency</a:t>
            </a:r>
          </a:p>
          <a:p>
            <a:pPr lvl="1"/>
            <a:r>
              <a:rPr lang="en-US" dirty="0" smtClean="0"/>
              <a:t>Secondary, </a:t>
            </a:r>
            <a:r>
              <a:rPr lang="en-US" dirty="0" err="1" smtClean="0"/>
              <a:t>SecondaryPreferred</a:t>
            </a:r>
            <a:r>
              <a:rPr lang="en-US" dirty="0"/>
              <a:t>, </a:t>
            </a:r>
            <a:r>
              <a:rPr lang="en-US" dirty="0" err="1"/>
              <a:t>PrimaryPreferred</a:t>
            </a:r>
            <a:endParaRPr lang="en-US" dirty="0" smtClean="0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37" y="2983615"/>
            <a:ext cx="5898545" cy="319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31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7957" y="5413328"/>
            <a:ext cx="7898954" cy="851683"/>
          </a:xfrm>
        </p:spPr>
        <p:txBody>
          <a:bodyPr/>
          <a:lstStyle/>
          <a:p>
            <a:r>
              <a:rPr lang="en-US" dirty="0" smtClean="0"/>
              <a:t>Read Preference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775686279"/>
              </p:ext>
            </p:extLst>
          </p:nvPr>
        </p:nvGraphicFramePr>
        <p:xfrm>
          <a:off x="298087" y="819476"/>
          <a:ext cx="8608773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8773"/>
              </a:tblGrid>
              <a:tr h="2014020"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//per connection</a:t>
                      </a:r>
                    </a:p>
                    <a:p>
                      <a:r>
                        <a:rPr lang="en-US" sz="1800" b="1" i="0" kern="1200" dirty="0" err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mongo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</a:t>
                      </a:r>
                      <a:r>
                        <a:rPr lang="en-US" sz="1800" b="1" i="0" kern="1200" dirty="0" err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setReadPreference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800" b="1" i="0" kern="1200" dirty="0" err="1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ReadPreference.secondaryPreferred</a:t>
                      </a:r>
                      <a:r>
                        <a:rPr lang="en-US" sz="1800" b="1" i="0" kern="1200" dirty="0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()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);</a:t>
                      </a:r>
                    </a:p>
                    <a:p>
                      <a:endParaRPr lang="en-US" sz="1800" b="1" i="0" kern="1200" dirty="0" smtClean="0">
                        <a:solidFill>
                          <a:schemeClr val="lt1"/>
                        </a:solidFill>
                        <a:latin typeface="Source Code Pro"/>
                        <a:ea typeface="+mn-ea"/>
                        <a:cs typeface="Source Code Pro"/>
                      </a:endParaRPr>
                    </a:p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//per database</a:t>
                      </a:r>
                    </a:p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 </a:t>
                      </a:r>
                      <a:r>
                        <a:rPr lang="en-US" sz="1800" b="1" i="0" kern="1200" dirty="0" err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= </a:t>
                      </a:r>
                      <a:r>
                        <a:rPr lang="en-US" sz="18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mongo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.getDB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(“reporter”);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</a:t>
                      </a:r>
                      <a:r>
                        <a:rPr lang="en-US" sz="1800" b="1" i="0" kern="1200" dirty="0" err="1" smtClean="0">
                          <a:solidFill>
                            <a:srgbClr val="87BFF7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setReadPreference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800" b="1" i="0" kern="1200" dirty="0" err="1" smtClean="0">
                          <a:solidFill>
                            <a:srgbClr val="85F0E9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ReadPreference.secondaryPreferred</a:t>
                      </a:r>
                      <a:r>
                        <a:rPr lang="en-US" sz="1800" b="1" i="0" kern="1200" dirty="0" smtClean="0">
                          <a:solidFill>
                            <a:srgbClr val="85F0E9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()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);</a:t>
                      </a:r>
                    </a:p>
                    <a:p>
                      <a:endParaRPr lang="en-US" sz="1800" b="1" i="0" kern="1200" dirty="0" smtClean="0">
                        <a:solidFill>
                          <a:schemeClr val="lt1"/>
                        </a:solidFill>
                        <a:latin typeface="Source Code Pro"/>
                        <a:ea typeface="+mn-ea"/>
                        <a:cs typeface="Source Code Pro"/>
                      </a:endParaRPr>
                    </a:p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//per collection</a:t>
                      </a:r>
                    </a:p>
                    <a:p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DBCollection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8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coll</a:t>
                      </a:r>
                      <a:r>
                        <a:rPr lang="en-US" sz="1800" b="1" i="0" kern="1200" dirty="0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= </a:t>
                      </a:r>
                      <a:r>
                        <a:rPr lang="en-US" sz="18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.getCollection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(“orders”);</a:t>
                      </a:r>
                    </a:p>
                    <a:p>
                      <a:r>
                        <a:rPr lang="en-US" sz="18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coll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</a:t>
                      </a:r>
                      <a:r>
                        <a:rPr lang="en-US" sz="1800" b="1" i="0" kern="1200" dirty="0" err="1" smtClean="0">
                          <a:solidFill>
                            <a:srgbClr val="87BFF7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setReadPreference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800" b="1" i="0" kern="1200" dirty="0" err="1" smtClean="0">
                          <a:solidFill>
                            <a:srgbClr val="85F0E9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ReadPreference.secondaryPreferred</a:t>
                      </a:r>
                      <a:r>
                        <a:rPr lang="en-US" sz="1800" b="1" i="0" kern="1200" dirty="0" smtClean="0">
                          <a:solidFill>
                            <a:srgbClr val="85F0E9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()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);</a:t>
                      </a:r>
                    </a:p>
                    <a:p>
                      <a:endParaRPr lang="en-US" sz="1800" b="1" i="0" kern="1200" dirty="0" smtClean="0">
                        <a:solidFill>
                          <a:schemeClr val="lt1"/>
                        </a:solidFill>
                        <a:latin typeface="Source Code Pro"/>
                        <a:ea typeface="+mn-ea"/>
                        <a:cs typeface="Source Code Pro"/>
                      </a:endParaRPr>
                    </a:p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//per 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operation</a:t>
                      </a:r>
                      <a:endParaRPr lang="en-US" sz="1800" b="1" i="0" kern="1200" dirty="0" smtClean="0">
                        <a:solidFill>
                          <a:schemeClr val="lt1"/>
                        </a:solidFill>
                        <a:latin typeface="Source Code Pro"/>
                        <a:ea typeface="+mn-ea"/>
                        <a:cs typeface="Source Code Pro"/>
                      </a:endParaRPr>
                    </a:p>
                    <a:p>
                      <a:r>
                        <a:rPr lang="en-US" sz="18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coll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</a:t>
                      </a:r>
                      <a:r>
                        <a:rPr lang="en-US" sz="1800" b="1" i="0" kern="1200" dirty="0" err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find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(new 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BasicDBObject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(),</a:t>
                      </a:r>
                    </a:p>
                    <a:p>
                      <a:r>
                        <a:rPr lang="en-US" sz="1800" b="1" i="0" kern="1200" baseline="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                       </a:t>
                      </a:r>
                      <a:r>
                        <a:rPr lang="en-US" sz="1800" b="1" i="0" kern="1200" dirty="0" err="1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ReadPreference.secondaryPreferred</a:t>
                      </a:r>
                      <a:r>
                        <a:rPr lang="en-US" sz="1800" b="1" i="0" kern="1200" dirty="0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()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);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772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Concern</a:t>
            </a:r>
            <a:endParaRPr lang="en-US" dirty="0"/>
          </a:p>
        </p:txBody>
      </p:sp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8147806"/>
              </p:ext>
            </p:extLst>
          </p:nvPr>
        </p:nvGraphicFramePr>
        <p:xfrm>
          <a:off x="628403" y="1353471"/>
          <a:ext cx="7898707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0787"/>
                <a:gridCol w="468528"/>
                <a:gridCol w="4199392"/>
              </a:tblGrid>
              <a:tr h="45851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/>
                        <a:t>WriteConcern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Success</a:t>
                      </a:r>
                      <a:r>
                        <a:rPr lang="en-US" sz="3200" baseline="0" dirty="0" smtClean="0"/>
                        <a:t> Condition</a:t>
                      </a:r>
                      <a:endParaRPr lang="en-US" sz="3200" dirty="0"/>
                    </a:p>
                  </a:txBody>
                  <a:tcPr/>
                </a:tc>
              </a:tr>
              <a:tr h="458512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Errors Ignored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➜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Always</a:t>
                      </a:r>
                      <a:endParaRPr lang="en-US" sz="3200" dirty="0"/>
                    </a:p>
                  </a:txBody>
                  <a:tcPr/>
                </a:tc>
              </a:tr>
              <a:tr h="458512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Unacknowledged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➜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Written to Socket</a:t>
                      </a:r>
                      <a:endParaRPr lang="en-US" sz="3200" dirty="0"/>
                    </a:p>
                  </a:txBody>
                  <a:tcPr/>
                </a:tc>
              </a:tr>
              <a:tr h="458512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rgbClr val="FF0000"/>
                          </a:solidFill>
                        </a:rPr>
                        <a:t>Acknowledged</a:t>
                      </a:r>
                      <a:endParaRPr 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➜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In</a:t>
                      </a:r>
                      <a:r>
                        <a:rPr lang="en-US" sz="3200" baseline="0" dirty="0" smtClean="0"/>
                        <a:t> Memory</a:t>
                      </a:r>
                      <a:endParaRPr lang="en-US" sz="3200" dirty="0"/>
                    </a:p>
                  </a:txBody>
                  <a:tcPr/>
                </a:tc>
              </a:tr>
              <a:tr h="458512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Journaled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➜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Disk</a:t>
                      </a:r>
                      <a:r>
                        <a:rPr lang="en-US" sz="3200" baseline="0" dirty="0" smtClean="0"/>
                        <a:t> – Journal</a:t>
                      </a:r>
                      <a:endParaRPr lang="en-US" sz="3200" dirty="0"/>
                    </a:p>
                  </a:txBody>
                  <a:tcPr/>
                </a:tc>
              </a:tr>
              <a:tr h="458512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Fsynced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➜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Disk – Data</a:t>
                      </a:r>
                      <a:r>
                        <a:rPr lang="en-US" sz="3200" baseline="0" dirty="0" smtClean="0"/>
                        <a:t> Files</a:t>
                      </a:r>
                      <a:endParaRPr lang="en-US" sz="3200" dirty="0"/>
                    </a:p>
                  </a:txBody>
                  <a:tcPr/>
                </a:tc>
              </a:tr>
              <a:tr h="458512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Replica</a:t>
                      </a:r>
                    </a:p>
                    <a:p>
                      <a:r>
                        <a:rPr lang="en-US" sz="3200" dirty="0" smtClean="0"/>
                        <a:t>Acknowledged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➜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Acknowledged</a:t>
                      </a:r>
                      <a:r>
                        <a:rPr lang="en-US" sz="3200" baseline="0" dirty="0" smtClean="0"/>
                        <a:t> by at Least 2 Members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559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7957" y="5413328"/>
            <a:ext cx="7898954" cy="851683"/>
          </a:xfrm>
        </p:spPr>
        <p:txBody>
          <a:bodyPr/>
          <a:lstStyle/>
          <a:p>
            <a:r>
              <a:rPr lang="en-US" dirty="0" smtClean="0"/>
              <a:t>Write Concern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890049473"/>
              </p:ext>
            </p:extLst>
          </p:nvPr>
        </p:nvGraphicFramePr>
        <p:xfrm>
          <a:off x="289391" y="964151"/>
          <a:ext cx="8561384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1384"/>
              </a:tblGrid>
              <a:tr h="2014020"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//per connection</a:t>
                      </a:r>
                    </a:p>
                    <a:p>
                      <a:r>
                        <a:rPr lang="en-US" sz="1800" b="1" i="0" kern="1200" baseline="0" dirty="0" err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m</a:t>
                      </a:r>
                      <a:r>
                        <a:rPr lang="en-US" sz="1800" b="1" i="0" kern="1200" dirty="0" err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ongo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</a:t>
                      </a:r>
                      <a:r>
                        <a:rPr lang="en-US" sz="1800" b="1" i="0" kern="1200" dirty="0" err="1" smtClean="0">
                          <a:solidFill>
                            <a:srgbClr val="87BFF7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setWriteConcern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800" b="1" i="0" kern="1200" dirty="0" err="1" smtClean="0">
                          <a:solidFill>
                            <a:srgbClr val="85F0E9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WriteConcern.ACKNOWLEDGED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);</a:t>
                      </a:r>
                    </a:p>
                    <a:p>
                      <a:endParaRPr lang="en-US" sz="1800" b="1" i="0" kern="1200" dirty="0" smtClean="0">
                        <a:solidFill>
                          <a:schemeClr val="lt1"/>
                        </a:solidFill>
                        <a:latin typeface="Source Code Pro"/>
                        <a:ea typeface="+mn-ea"/>
                        <a:cs typeface="Source Code Pro"/>
                      </a:endParaRPr>
                    </a:p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//per database</a:t>
                      </a:r>
                    </a:p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 </a:t>
                      </a:r>
                      <a:r>
                        <a:rPr lang="en-US" sz="18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</a:t>
                      </a:r>
                      <a:r>
                        <a:rPr lang="en-US" sz="1800" b="1" i="0" kern="1200" dirty="0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= </a:t>
                      </a:r>
                      <a:r>
                        <a:rPr lang="en-US" sz="18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mongo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.getDB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(“reporter”);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</a:t>
                      </a:r>
                      <a:r>
                        <a:rPr lang="en-US" sz="1800" b="1" i="0" kern="1200" dirty="0" err="1" smtClean="0">
                          <a:solidFill>
                            <a:srgbClr val="87BFF7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setWriteConcern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800" b="1" i="0" kern="1200" dirty="0" err="1" smtClean="0">
                          <a:solidFill>
                            <a:srgbClr val="85F0E9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WriteConcern.ACKNOWLEDGED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);</a:t>
                      </a:r>
                    </a:p>
                    <a:p>
                      <a:endParaRPr lang="en-US" sz="1800" b="1" i="0" kern="1200" dirty="0" smtClean="0">
                        <a:solidFill>
                          <a:schemeClr val="lt1"/>
                        </a:solidFill>
                        <a:latin typeface="Source Code Pro"/>
                        <a:ea typeface="+mn-ea"/>
                        <a:cs typeface="Source Code Pro"/>
                      </a:endParaRPr>
                    </a:p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//per collection</a:t>
                      </a:r>
                    </a:p>
                    <a:p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DBCollection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8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coll</a:t>
                      </a:r>
                      <a:r>
                        <a:rPr lang="en-US" sz="1800" b="1" i="0" kern="1200" dirty="0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= </a:t>
                      </a:r>
                      <a:r>
                        <a:rPr lang="en-US" sz="18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db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.getCollection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(“orders”);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coll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</a:t>
                      </a:r>
                      <a:r>
                        <a:rPr lang="en-US" sz="1800" b="1" i="0" kern="1200" dirty="0" err="1" smtClean="0">
                          <a:solidFill>
                            <a:srgbClr val="87BFF7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setWriteConcern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</a:t>
                      </a:r>
                      <a:r>
                        <a:rPr lang="en-US" sz="1800" b="1" i="0" kern="1200" dirty="0" err="1" smtClean="0">
                          <a:solidFill>
                            <a:srgbClr val="85F0E9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WriteConcern.ACKNOWLEDGED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);</a:t>
                      </a:r>
                    </a:p>
                    <a:p>
                      <a:endParaRPr lang="en-US" sz="1800" b="1" i="0" kern="1200" dirty="0" smtClean="0">
                        <a:solidFill>
                          <a:schemeClr val="lt1"/>
                        </a:solidFill>
                        <a:latin typeface="Source Code Pro"/>
                        <a:ea typeface="+mn-ea"/>
                        <a:cs typeface="Source Code Pro"/>
                      </a:endParaRPr>
                    </a:p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//per operation</a:t>
                      </a:r>
                    </a:p>
                    <a:p>
                      <a:r>
                        <a:rPr lang="en-US" sz="1800" b="1" i="0" kern="1200" dirty="0" err="1" smtClean="0">
                          <a:solidFill>
                            <a:srgbClr val="FCD296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coll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.</a:t>
                      </a:r>
                      <a:r>
                        <a:rPr lang="en-US" sz="1800" b="1" i="0" kern="1200" dirty="0" err="1" smtClean="0">
                          <a:solidFill>
                            <a:srgbClr val="87BFF7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insert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(new 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BasicDBObject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(),</a:t>
                      </a:r>
                      <a:r>
                        <a:rPr lang="en-US" sz="1800" b="1" i="0" kern="1200" baseline="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 </a:t>
                      </a:r>
                      <a:r>
                        <a:rPr lang="en-US" sz="1800" b="1" i="0" kern="1200" dirty="0" err="1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WriteConcern.ACKNOWLEDGED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latin typeface="Source Code Pro"/>
                          <a:ea typeface="+mn-ea"/>
                          <a:cs typeface="Source Code Pro"/>
                        </a:rPr>
                        <a:t>);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408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07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28650" y="1503680"/>
            <a:ext cx="7899400" cy="1788160"/>
          </a:xfrm>
        </p:spPr>
        <p:txBody>
          <a:bodyPr/>
          <a:lstStyle/>
          <a:p>
            <a:r>
              <a:rPr lang="en-US" dirty="0" smtClean="0"/>
              <a:t>Horizontal Scaling</a:t>
            </a:r>
          </a:p>
          <a:p>
            <a:r>
              <a:rPr lang="en-US" dirty="0" smtClean="0"/>
              <a:t>Requires No Application Changes</a:t>
            </a:r>
          </a:p>
          <a:p>
            <a:r>
              <a:rPr lang="en-US" dirty="0" smtClean="0"/>
              <a:t>User-Defined Shard Key</a:t>
            </a:r>
          </a:p>
        </p:txBody>
      </p:sp>
      <p:pic>
        <p:nvPicPr>
          <p:cNvPr id="10" name="Content Placeholder 37" descr="horizonta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70" t="-24863" b="-26869"/>
          <a:stretch/>
        </p:blipFill>
        <p:spPr>
          <a:xfrm>
            <a:off x="1676674" y="3127247"/>
            <a:ext cx="5782783" cy="313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98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Shard?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8650" y="1344358"/>
            <a:ext cx="7899400" cy="4371094"/>
          </a:xfrm>
        </p:spPr>
        <p:txBody>
          <a:bodyPr/>
          <a:lstStyle/>
          <a:p>
            <a:r>
              <a:rPr lang="en-US" dirty="0" smtClean="0">
                <a:latin typeface="+mn-lt"/>
                <a:cs typeface="Source Code Pro"/>
              </a:rPr>
              <a:t>Shard is a node of the cluster</a:t>
            </a:r>
          </a:p>
          <a:p>
            <a:r>
              <a:rPr lang="en-US" dirty="0" smtClean="0">
                <a:latin typeface="+mn-lt"/>
                <a:cs typeface="Source Code Pro"/>
              </a:rPr>
              <a:t>Shard </a:t>
            </a:r>
            <a:r>
              <a:rPr lang="en-US" dirty="0">
                <a:latin typeface="+mn-lt"/>
              </a:rPr>
              <a:t>c</a:t>
            </a:r>
            <a:r>
              <a:rPr lang="en-US" dirty="0" smtClean="0">
                <a:latin typeface="+mn-lt"/>
              </a:rPr>
              <a:t>an </a:t>
            </a:r>
            <a:r>
              <a:rPr lang="en-US" dirty="0">
                <a:latin typeface="+mn-lt"/>
              </a:rPr>
              <a:t>be </a:t>
            </a:r>
            <a:r>
              <a:rPr lang="en-US" dirty="0" smtClean="0">
                <a:latin typeface="+mn-lt"/>
              </a:rPr>
              <a:t>a single </a:t>
            </a:r>
            <a:r>
              <a:rPr lang="en-US" dirty="0" err="1" smtClean="0">
                <a:latin typeface="Courier"/>
                <a:cs typeface="Courier"/>
              </a:rPr>
              <a:t>mongod</a:t>
            </a:r>
            <a:r>
              <a:rPr lang="en-US" dirty="0" smtClean="0">
                <a:latin typeface="+mn-lt"/>
              </a:rPr>
              <a:t> or a replica set</a:t>
            </a:r>
            <a:endParaRPr lang="en-US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15" y="3025077"/>
            <a:ext cx="6615158" cy="269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57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4770" y="5206032"/>
            <a:ext cx="7898954" cy="851683"/>
          </a:xfrm>
        </p:spPr>
        <p:txBody>
          <a:bodyPr/>
          <a:lstStyle/>
          <a:p>
            <a:r>
              <a:rPr lang="en-US" dirty="0" smtClean="0"/>
              <a:t>Who Uses </a:t>
            </a:r>
            <a:r>
              <a:rPr lang="en-US" dirty="0" err="1" smtClean="0"/>
              <a:t>MongoDB</a:t>
            </a:r>
            <a:endParaRPr lang="en-US" dirty="0"/>
          </a:p>
        </p:txBody>
      </p:sp>
      <p:grpSp>
        <p:nvGrpSpPr>
          <p:cNvPr id="280" name="Group 203"/>
          <p:cNvGrpSpPr/>
          <p:nvPr/>
        </p:nvGrpSpPr>
        <p:grpSpPr>
          <a:xfrm>
            <a:off x="938511" y="277840"/>
            <a:ext cx="7308610" cy="4897247"/>
            <a:chOff x="1066800" y="1524000"/>
            <a:chExt cx="7086599" cy="5181600"/>
          </a:xfrm>
        </p:grpSpPr>
        <p:sp>
          <p:nvSpPr>
            <p:cNvPr id="281" name="Rectangle 280"/>
            <p:cNvSpPr/>
            <p:nvPr/>
          </p:nvSpPr>
          <p:spPr>
            <a:xfrm>
              <a:off x="1066800" y="1524000"/>
              <a:ext cx="7086599" cy="5181600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grpSp>
          <p:nvGrpSpPr>
            <p:cNvPr id="282" name="Group 50"/>
            <p:cNvGrpSpPr/>
            <p:nvPr/>
          </p:nvGrpSpPr>
          <p:grpSpPr>
            <a:xfrm>
              <a:off x="1219200" y="1643338"/>
              <a:ext cx="6725586" cy="5062277"/>
              <a:chOff x="-34258" y="-15388"/>
              <a:chExt cx="9158996" cy="6893856"/>
            </a:xfrm>
          </p:grpSpPr>
          <p:pic>
            <p:nvPicPr>
              <p:cNvPr id="283" name="Picture 2" descr="http://www.mongodb.org/download/attachments/590845/shutterfly.jpg?version=1&amp;modificationDate=127258865608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838" y="69850"/>
                <a:ext cx="976019" cy="3163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4" name="Picture 4" descr="http://www.mongodb.org/download/attachments/590845/foursquare.png?version=1&amp;modificationDate=127145050205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46" y="418522"/>
                <a:ext cx="1493696" cy="3983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5" name="Picture 6" descr="http://www.mongodb.org/download/attachments/590845/bitly.png?version=2&amp;modificationDate=127361629175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8828" y="1116106"/>
                <a:ext cx="742950" cy="4286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6" name="Picture 8" descr="http://www.mongodb.org/download/attachments/590845/intuit.gif?version=1&amp;modificationDate=1286210320186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1813" y="1305711"/>
                <a:ext cx="674511" cy="3302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7" name="Picture 286" descr="http://www.mongodb.org/download/attachments/590845/logo-sourceforge.png?version=1&amp;modificationDate=1257447083599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2818" y="843743"/>
                <a:ext cx="1069338" cy="1756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8" name="Picture 287" descr="http://www.mongodb.org/download/attachments/590845/etsy.gif?version=2&amp;modificationDate=1271450731021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2410" y="27964"/>
                <a:ext cx="693429" cy="357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9" name="Picture 14" descr="http://www.mongodb.org/download/attachments/590845/logo-times.gif?version=1&amp;modificationDate=1263399346852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85759" y="1082642"/>
                <a:ext cx="1447800" cy="219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0" name="Picture 16" descr="http://www.mongodb.org/download/attachments/590845/CERN.GIF?version=1&amp;modificationDate=1289487858157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3048" y="28864"/>
                <a:ext cx="467734" cy="4677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1" name="Picture 18" descr="http://www.mongodb.org/download/attachments/590845/examiner-logo.gif?version=1&amp;modificationDate=1283446004974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3924" y="1769739"/>
                <a:ext cx="1379200" cy="316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2" name="Picture 20" descr="http://www.mongodb.org/download/attachments/590845/logo-boxedice.png?version=1&amp;modificationDate=1257523064231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4809" y="1283563"/>
                <a:ext cx="1190625" cy="3524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3" name="Picture 22" descr="http://www.mongodb.org/download/attachments/590845/wordnik.png?version=1&amp;modificationDate=1270235975304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57028" y="2138562"/>
                <a:ext cx="812937" cy="205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4" name="Picture 24" descr="http://www.mongodb.org/download/attachments/590845/sharethislogosmall.gif?version=1&amp;modificationDate=1280937359017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98443" y="1755140"/>
                <a:ext cx="1327564" cy="2863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5" name="Picture 26" descr="http://www.mongodb.org/download/attachments/590845/bi.gif?version=3&amp;modificationDate=1280522110354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35" y="1524026"/>
                <a:ext cx="774229" cy="3494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6" name="Picture 28" descr="http://www.mongodb.org/download/attachments/590845/gh.png?version=1&amp;modificationDate=1260628532463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3248" y="426938"/>
                <a:ext cx="714375" cy="32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7" name="Picture 30" descr="http://www.mongodb.org/download/attachments/590845/gg.png?version=1&amp;modificationDate=1260628558819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2772" y="403047"/>
                <a:ext cx="714375" cy="361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8" name="Picture 32" descr="http://www.mongodb.org/download/attachments/590845/ign.png?version=1&amp;modificationDate=1281621304341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3027" y="6206"/>
                <a:ext cx="1073773" cy="3789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9" name="Picture 34" descr="http://www.mongodb.org/download/attachments/590845/bump.png?version=1&amp;modificationDate=1295652511859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5323" y="1016001"/>
                <a:ext cx="1024418" cy="3340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0" name="Picture 36" descr="http://www.mongodb.org/download/attachments/590845/opensky-logo.png?version=1&amp;modificationDate=1285793200487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1646" y="13928"/>
                <a:ext cx="501794" cy="501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1" name="Picture 38" descr="http://www.mongodb.org/download/attachments/590845/collegehumor.png?version=2&amp;modificationDate=1280522004795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6800" y="1124735"/>
                <a:ext cx="1371600" cy="361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2" name="Picture 40" descr="http://www.mongodb.org/download/attachments/590845/mongohq.png?version=2&amp;modificationDate=1279894026282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6363" y="931582"/>
                <a:ext cx="736802" cy="4664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3" name="Picture 42" descr="http://www.mongodb.org/download/attachments/590845/evite.png?version=1&amp;modificationDate=1274307741000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1955" y="452513"/>
                <a:ext cx="742950" cy="447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4" name="Picture 44" descr="http://www.mongodb.org/download/attachments/590845/logo-disqus.png?version=1&amp;modificationDate=1257521224647"/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13" y="1592414"/>
                <a:ext cx="688452" cy="2294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5" name="Picture 46" descr="http://www.mongodb.org/download/attachments/590845/logo-justin_tv.png?version=1&amp;modificationDate=1266282115740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18" y="1951017"/>
                <a:ext cx="874171" cy="2416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6" name="Picture 48" descr="http://www.mongodb.org/download/attachments/590845/chartbeat_media_logo.png?version=2&amp;modificationDate=1268950121289"/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89886" y="1576738"/>
                <a:ext cx="1437201" cy="244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" name="Picture 50" descr="http://www.mongodb.org/download/attachments/590845/hotpotato.png?version=2&amp;modificationDate=1270041847234"/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7807" y="-8949"/>
                <a:ext cx="729096" cy="587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" name="Picture 52" descr="http://www.mongodb.org/download/attachments/590845/eventbrite.png?version=1&amp;modificationDate=1276640674147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46" y="1371503"/>
                <a:ext cx="790535" cy="411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" name="Picture 54" descr="http://www.mongodb.org/download/attachments/590845/blinq.gif?version=1&amp;modificationDate=1296533477658"/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5722" y="827632"/>
                <a:ext cx="983700" cy="376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0" name="Picture 56" descr="http://www.mongodb.org/download/attachments/590845/flowdock.png?version=1&amp;modificationDate=1280156585544"/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7687" y="421121"/>
                <a:ext cx="533047" cy="510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1" name="Picture 58" descr="http://www.mongodb.org/download/attachments/590845/chicago-tribune.png?version=1&amp;modificationDate=1283287085715"/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0849" y="42284"/>
                <a:ext cx="1923847" cy="2826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2" name="Picture 60" descr="http://www.mongodb.org/download/attachments/590845/sugar.gif?version=2&amp;modificationDate=1280522010499"/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8832" y="81395"/>
                <a:ext cx="1371600" cy="228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3" name="Picture 62" descr="http://www.mongodb.org/download/attachments/590845/buddymedia.png?version=1&amp;modificationDate=1294851268381"/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7335" y="1481015"/>
                <a:ext cx="1335664" cy="2522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4" name="Picture 64" descr="http://www.mongodb.org/download/attachments/590845/where.png?version=1&amp;modificationDate=1281966585355"/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6940" y="968483"/>
                <a:ext cx="983025" cy="3621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5" name="Picture 66" descr="http://www.mongodb.org/download/attachments/590845/taobao.gif?version=1&amp;modificationDate=1295579298828"/>
              <p:cNvPicPr>
                <a:picLocks noChangeAspect="1" noChangeArrowheads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5149" y="389871"/>
                <a:ext cx="847623" cy="394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6" name="Picture 68" descr="http://www.mongodb.org/download/attachments/590845/logo_phonetag.jpg?version=1&amp;modificationDate=1269629032837"/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35" y="2206438"/>
                <a:ext cx="1335358" cy="290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7" name="Picture 70" descr="http://www.mongodb.org/download/attachments/590845/harmonyapp.png?version=1&amp;modificationDate=1274901347070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05825" y="418522"/>
                <a:ext cx="549961" cy="549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8" name="Picture 72" descr="http://www.mongodb.org/download/attachments/590845/hashrocket.png?version=3&amp;modificationDate=1268749093641"/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5348" y="1124735"/>
                <a:ext cx="828674" cy="4555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9" name="Picture 74" descr="http://www.mongodb.org/download/attachments/590845/yottaa.png?version=1&amp;modificationDate=1276274726975"/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9167" y="1319629"/>
                <a:ext cx="829845" cy="2209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0" name="Picture 76" descr="http://www.mongodb.org/download/attachments/590845/buzzfeed.jpg?version=1&amp;modificationDate=1275405204840"/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9169" y="417511"/>
                <a:ext cx="1097633" cy="2774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1" name="Picture 78" descr="http://www.mongodb.org/download/attachments/590845/logo-ubiquity.png?version=1&amp;modificationDate=1257521107488"/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9471" y="805922"/>
                <a:ext cx="952500" cy="3714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2" name="Picture 80" descr="http://www.mongodb.org/download/attachments/590845/yodle.png?version=1&amp;modificationDate=1291914469210"/>
              <p:cNvPicPr>
                <a:picLocks noChangeAspect="1" noChangeArrowheads="1"/>
              </p:cNvPicPr>
              <p:nvPr/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5283" y="1544732"/>
                <a:ext cx="776551" cy="26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3" name="Picture 82" descr="http://www.mongodb.org/download/attachments/590845/codaset.png?version=1&amp;modificationDate=1270223810972"/>
              <p:cNvPicPr>
                <a:picLocks noChangeAspect="1" noChangeArrowheads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8142" y="1239622"/>
                <a:ext cx="905067" cy="2637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4" name="Picture 84" descr="http://www.mongodb.org/download/attachments/590845/logo-shopwiki.gif?version=1&amp;modificationDate=1262710338168"/>
              <p:cNvPicPr>
                <a:picLocks noChangeAspect="1" noChangeArrowheads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0039" y="843546"/>
                <a:ext cx="1121912" cy="2390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5" name="Picture 86" descr="http://www.mongodb.org/download/attachments/590845/mypunchbowl_logo.png?version=2&amp;modificationDate=1280522017362"/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3096" y="4201335"/>
                <a:ext cx="1371600" cy="285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6" name="Picture 88" descr="http://www.mongodb.org/download/attachments/590845/sunlight.png?version=1&amp;modificationDate=1272467888996"/>
              <p:cNvPicPr>
                <a:picLocks noChangeAspect="1" noChangeArrowheads="1"/>
              </p:cNvPicPr>
              <p:nvPr/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5086" y="1489651"/>
                <a:ext cx="947594" cy="319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7" name="Picture 90" descr="http://www.mongodb.org/download/attachments/590845/photostre.am.png?version=1&amp;modificationDate=1276279947403"/>
              <p:cNvPicPr>
                <a:picLocks noChangeAspect="1" noChangeArrowheads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86600" y="617681"/>
                <a:ext cx="1358270" cy="2579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8" name="Picture 92" descr="http://www.mongodb.org/download/attachments/590845/footpedia.png?version=1&amp;modificationDate=1272546419132"/>
              <p:cNvPicPr>
                <a:picLocks noChangeAspect="1" noChangeArrowheads="1"/>
              </p:cNvPicPr>
              <p:nvPr/>
            </p:nvPicPr>
            <p:blipFill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7967" y="1830455"/>
                <a:ext cx="1371599" cy="2975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9" name="Picture 96" descr="http://www.mongodb.org/download/attachments/590845/grooveshark.png?version=1&amp;modificationDate=1282577067351"/>
              <p:cNvPicPr>
                <a:picLocks noChangeAspect="1" noChangeArrowheads="1"/>
              </p:cNvPicPr>
              <p:nvPr/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7462" y="1850775"/>
                <a:ext cx="1685925" cy="2569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0" name="Picture 329" descr="http://www.mongodb.org/download/attachments/590845/stickybits.png?version=1&amp;modificationDate=1271113813751"/>
              <p:cNvPicPr>
                <a:picLocks noChangeAspect="1" noChangeArrowheads="1"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78556" y="2085920"/>
                <a:ext cx="1026180" cy="384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1" name="Picture 100" descr="http://www.mongodb.org/download/attachments/590845/ea_logo_standard.png?version=1&amp;modificationDate=1258824959013"/>
              <p:cNvPicPr>
                <a:picLocks noChangeAspect="1" noChangeArrowheads="1"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71358" y="2042924"/>
                <a:ext cx="635506" cy="6484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2" name="Picture 102" descr="http://www.mongodb.org/download/attachments/590845/struq.png?version=1&amp;modificationDate=1271779207819"/>
              <p:cNvPicPr>
                <a:picLocks noChangeAspect="1" noChangeArrowheads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6126" y="2503205"/>
                <a:ext cx="664225" cy="274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3" name="Picture 104" descr="http://www.mongodb.org/download/attachments/590845/logo-pitchfork.png?version=1&amp;modificationDate=1260988213870"/>
              <p:cNvPicPr>
                <a:picLocks noChangeAspect="1" noChangeArrowheads="1"/>
              </p:cNvPicPr>
              <p:nvPr/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4919" y="2162237"/>
                <a:ext cx="1178581" cy="3378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4" name="Picture 108" descr="http://www.mongodb.org/download/attachments/590845/logo-floxee.png?version=1&amp;modificationDate=1257521292175"/>
              <p:cNvPicPr>
                <a:picLocks noChangeAspect="1" noChangeArrowheads="1"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5001" y="2067907"/>
                <a:ext cx="1095375" cy="2762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5" name="Picture 110" descr="http://www.mongodb.org/download/attachments/590845/logo-sailthru.png?version=1&amp;modificationDate=1257522710724"/>
              <p:cNvPicPr>
                <a:picLocks noChangeAspect="1" noChangeArrowheads="1"/>
              </p:cNvPicPr>
              <p:nvPr/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0146" y="2107040"/>
                <a:ext cx="1050005" cy="3381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6" name="Picture 112" descr="http://www.mongodb.org/download/attachments/590845/logo-silentale.png?version=1&amp;modificationDate=1257522956241"/>
              <p:cNvPicPr>
                <a:picLocks noChangeAspect="1" noChangeArrowheads="1"/>
              </p:cNvPicPr>
              <p:nvPr/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80" y="2518807"/>
                <a:ext cx="820353" cy="3117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7" name="Picture 114" descr="http://www.mongodb.org/download/attachments/590845/teachstreet.png?version=1&amp;modificationDate=1277924109547"/>
              <p:cNvPicPr>
                <a:picLocks noChangeAspect="1" noChangeArrowheads="1"/>
              </p:cNvPicPr>
              <p:nvPr/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9481" y="2445178"/>
                <a:ext cx="1070499" cy="305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8" name="Picture 116" descr="http://www.mongodb.org/download/attachments/590845/logo-defensio.png?version=1&amp;modificationDate=1257523098946"/>
              <p:cNvPicPr>
                <a:picLocks noChangeAspect="1" noChangeArrowheads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3462" y="2831988"/>
                <a:ext cx="792839" cy="277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9" name="Picture 118" descr="http://www.mongodb.org/download/attachments/590845/logo-tweetsaver.png?version=1&amp;modificationDate=1257523141006"/>
              <p:cNvPicPr>
                <a:picLocks noChangeAspect="1" noChangeArrowheads="1"/>
              </p:cNvPicPr>
              <p:nvPr/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5426" y="2429047"/>
                <a:ext cx="1190625" cy="31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0" name="Picture 120" descr="http://www.mongodb.org/download/attachments/590845/logo-bloom.png?version=1&amp;modificationDate=1257523537706"/>
              <p:cNvPicPr>
                <a:picLocks noChangeAspect="1" noChangeArrowheads="1"/>
              </p:cNvPicPr>
              <p:nvPr/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4489" y="1733307"/>
                <a:ext cx="952500" cy="257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1" name="Picture 122" descr="http://www.mongodb.org/download/attachments/590845/logo-klatu.png?version=1&amp;modificationDate=1257523707270"/>
              <p:cNvPicPr>
                <a:picLocks noChangeAspect="1" noChangeArrowheads="1"/>
              </p:cNvPicPr>
              <p:nvPr/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5971" y="2495671"/>
                <a:ext cx="798871" cy="247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2" name="Picture 124" descr="http://www.mongodb.org/download/attachments/590845/logo-detexify.png?version=1&amp;modificationDate=1257523793271"/>
              <p:cNvPicPr>
                <a:picLocks noChangeAspect="1" noChangeArrowheads="1"/>
              </p:cNvPicPr>
              <p:nvPr/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89886" y="2592025"/>
                <a:ext cx="857250" cy="3048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3" name="Picture 126" descr="http://www.mongodb.org/download/attachments/590845/logo-sluggy.png?version=1&amp;modificationDate=1257523822059"/>
              <p:cNvPicPr>
                <a:picLocks noChangeAspect="1" noChangeArrowheads="1"/>
              </p:cNvPicPr>
              <p:nvPr/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7170" y="2477736"/>
                <a:ext cx="1190625" cy="209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4" name="Picture 128" descr="http://www.mongodb.org/download/attachments/590845/logo-ss.png?version=1&amp;modificationDate=1257523874164"/>
              <p:cNvPicPr>
                <a:picLocks noChangeAspect="1" noChangeArrowheads="1"/>
              </p:cNvPicPr>
              <p:nvPr/>
            </p:nvPicPr>
            <p:blipFill>
              <a:blip r:embed="rId6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3162" y="1486686"/>
                <a:ext cx="476250" cy="4667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5" name="Picture 130" descr="http://www.mongodb.org/download/attachments/590845/logo-eflyover.png?version=1&amp;modificationDate=1257524354106"/>
              <p:cNvPicPr>
                <a:picLocks noChangeAspect="1" noChangeArrowheads="1"/>
              </p:cNvPicPr>
              <p:nvPr/>
            </p:nvPicPr>
            <p:blipFill>
              <a:blip r:embed="rId6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35" y="2861738"/>
                <a:ext cx="929150" cy="278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6" name="Picture 132" descr="http://www.mongodb.org/download/attachments/590845/logo-shapado.png?version=1&amp;modificationDate=1257524257331"/>
              <p:cNvPicPr>
                <a:picLocks noChangeAspect="1" noChangeArrowheads="1"/>
              </p:cNvPicPr>
              <p:nvPr/>
            </p:nvPicPr>
            <p:blipFill>
              <a:blip r:embed="rId6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857" y="2138135"/>
                <a:ext cx="952500" cy="266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7" name="Picture 134" descr="http://www.mongodb.org/download/attachments/590845/logo-sifino.png?version=1&amp;modificationDate=1257524281264"/>
              <p:cNvPicPr>
                <a:picLocks noChangeAspect="1" noChangeArrowheads="1"/>
              </p:cNvPicPr>
              <p:nvPr/>
            </p:nvPicPr>
            <p:blipFill>
              <a:blip r:embed="rId6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3730" y="3150382"/>
                <a:ext cx="762000" cy="247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8" name="Picture 136" descr="http://www.mongodb.org/download/attachments/590845/logo-gamechanger.png?version=1&amp;modificationDate=1257524299593"/>
              <p:cNvPicPr>
                <a:picLocks noChangeAspect="1" noChangeArrowheads="1"/>
              </p:cNvPicPr>
              <p:nvPr/>
            </p:nvPicPr>
            <p:blipFill>
              <a:blip r:embed="rId6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9412" y="2388260"/>
                <a:ext cx="1190625" cy="142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9" name="Picture 138" descr="http://www.mongodb.org/download/attachments/590845/solimap.jpg?version=1&amp;modificationDate=1259072018966"/>
              <p:cNvPicPr>
                <a:picLocks noChangeAspect="1" noChangeArrowheads="1"/>
              </p:cNvPicPr>
              <p:nvPr/>
            </p:nvPicPr>
            <p:blipFill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7672" y="2774017"/>
                <a:ext cx="1527190" cy="2748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0" name="Picture 140" descr="http://www.mongodb.org/download/attachments/590845/logo-mybanktracker.gif?version=2&amp;modificationDate=1280522032370"/>
              <p:cNvPicPr>
                <a:picLocks noChangeAspect="1" noChangeArrowheads="1"/>
              </p:cNvPicPr>
              <p:nvPr/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10385" y="3222252"/>
                <a:ext cx="1371600" cy="180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1" name="Picture 142" descr="http://www.mongodb.org/download/attachments/590845/logo+%281%29.png?version=1&amp;modificationDate=1269884831103"/>
              <p:cNvPicPr>
                <a:picLocks noChangeAspect="1" noChangeArrowheads="1"/>
              </p:cNvPicPr>
              <p:nvPr/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1480" y="2778702"/>
                <a:ext cx="968058" cy="2655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2" name="Picture 144" descr="http://www.mongodb.org/download/attachments/590845/logo-tubricator.png?version=1&amp;modificationDate=1264197976525"/>
              <p:cNvPicPr>
                <a:picLocks noChangeAspect="1" noChangeArrowheads="1"/>
              </p:cNvPicPr>
              <p:nvPr/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5558" y="3104489"/>
                <a:ext cx="1038380" cy="477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3" name="Picture 146" descr="http://www.mongodb.org/download/attachments/590845/mu.ly.png?version=2&amp;modificationDate=1265296958395"/>
              <p:cNvPicPr>
                <a:picLocks noChangeAspect="1" noChangeArrowheads="1"/>
              </p:cNvPicPr>
              <p:nvPr/>
            </p:nvPicPr>
            <p:blipFill>
              <a:blip r:embed="rId7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8213" y="2380752"/>
                <a:ext cx="777966" cy="4913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4" name="Picture 148" descr="http://www.mongodb.org/download/attachments/590845/avinu.png?version=1&amp;modificationDate=1265747942492"/>
              <p:cNvPicPr>
                <a:picLocks noChangeAspect="1" noChangeArrowheads="1"/>
              </p:cNvPicPr>
              <p:nvPr/>
            </p:nvPicPr>
            <p:blipFill>
              <a:blip r:embed="rId7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0102" y="2802708"/>
                <a:ext cx="815148" cy="230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5" name="Picture 150" descr="http://www.mongodb.org/download/attachments/590845/edelight_logo_orangegrau_ohne-claim.png?version=2&amp;modificationDate=1267201323813"/>
              <p:cNvPicPr>
                <a:picLocks noChangeAspect="1" noChangeArrowheads="1"/>
              </p:cNvPicPr>
              <p:nvPr/>
            </p:nvPicPr>
            <p:blipFill>
              <a:blip r:embed="rId7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1215" y="2768801"/>
                <a:ext cx="774361" cy="2323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6" name="Picture 152" descr="http://www.mongodb.org/download/attachments/590845/topsy.png?version=1&amp;modificationDate=1267823792877"/>
              <p:cNvPicPr>
                <a:picLocks noChangeAspect="1" noChangeArrowheads="1"/>
              </p:cNvPicPr>
              <p:nvPr/>
            </p:nvPicPr>
            <p:blipFill>
              <a:blip r:embed="rId7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14166" y="2890855"/>
                <a:ext cx="815443" cy="186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7" name="Picture 156" descr="http://www.mongodb.org/download/attachments/590845/chc.png?version=1&amp;modificationDate=1296006442393"/>
              <p:cNvPicPr>
                <a:picLocks noChangeAspect="1" noChangeArrowheads="1"/>
              </p:cNvPicPr>
              <p:nvPr/>
            </p:nvPicPr>
            <p:blipFill>
              <a:blip r:embed="rId7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4915" y="3589541"/>
                <a:ext cx="1114651" cy="3511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8" name="Picture 158" descr="http://www.mongodb.org/download/attachments/590845/similaria.jpg?version=2&amp;modificationDate=1280522038647"/>
              <p:cNvPicPr>
                <a:picLocks noChangeAspect="1" noChangeArrowheads="1"/>
              </p:cNvPicPr>
              <p:nvPr/>
            </p:nvPicPr>
            <p:blipFill>
              <a:blip r:embed="rId7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8202" y="2824521"/>
                <a:ext cx="962931" cy="3159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9" name="Picture 160" descr="http://www.mongodb.org/download/attachments/590845/totutam.png?version=2&amp;modificationDate=1280522044113"/>
              <p:cNvPicPr>
                <a:picLocks noChangeAspect="1" noChangeArrowheads="1"/>
              </p:cNvPicPr>
              <p:nvPr/>
            </p:nvPicPr>
            <p:blipFill>
              <a:blip r:embed="rId7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3699" y="2854435"/>
                <a:ext cx="778783" cy="2758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0" name="Picture 162" descr="http://www.mongodb.org/download/attachments/590845/tmdb.png?version=1&amp;modificationDate=1271682962498"/>
              <p:cNvPicPr>
                <a:picLocks noChangeAspect="1" noChangeArrowheads="1"/>
              </p:cNvPicPr>
              <p:nvPr/>
            </p:nvPicPr>
            <p:blipFill>
              <a:blip r:embed="rId8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5535" y="3262334"/>
                <a:ext cx="701950" cy="4211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1" name="Picture 164" descr="http://www.mongodb.org/download/attachments/590845/ocw.jpg?version=1&amp;modificationDate=1271790429933"/>
              <p:cNvPicPr>
                <a:picLocks noChangeAspect="1" noChangeArrowheads="1"/>
              </p:cNvPicPr>
              <p:nvPr/>
            </p:nvPicPr>
            <p:blipFill>
              <a:blip r:embed="rId8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5070" y="3433625"/>
                <a:ext cx="1499274" cy="2498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2" name="Picture 166" descr="http://www.mongodb.org/download/attachments/590845/mixero.gif?version=1&amp;modificationDate=1271939789139"/>
              <p:cNvPicPr>
                <a:picLocks noChangeAspect="1" noChangeArrowheads="1"/>
              </p:cNvPicPr>
              <p:nvPr/>
            </p:nvPicPr>
            <p:blipFill>
              <a:blip r:embed="rId8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0314" y="3195701"/>
                <a:ext cx="1026730" cy="277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3" name="Picture 168" descr="http://www.mongodb.org/download/attachments/590845/biggo.jpg?version=1&amp;modificationDate=1272216579701"/>
              <p:cNvPicPr>
                <a:picLocks noChangeAspect="1" noChangeArrowheads="1"/>
              </p:cNvPicPr>
              <p:nvPr/>
            </p:nvPicPr>
            <p:blipFill>
              <a:blip r:embed="rId8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5060" y="3054504"/>
                <a:ext cx="652612" cy="3396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4" name="Picture 2" descr="http://www.mongodb.org/download/attachments/590845/kabisa.png?version=2&amp;modificationDate=1280522070651"/>
              <p:cNvPicPr>
                <a:picLocks noChangeAspect="1" noChangeArrowheads="1"/>
              </p:cNvPicPr>
              <p:nvPr/>
            </p:nvPicPr>
            <p:blipFill>
              <a:blip r:embed="rId8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7815" y="4225343"/>
                <a:ext cx="1417047" cy="3699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5" name="Picture 4" descr="http://www.mongodb.org/download/attachments/590845/dokdok.png?version=1&amp;modificationDate=1272334852395"/>
              <p:cNvPicPr>
                <a:picLocks noChangeAspect="1" noChangeArrowheads="1"/>
              </p:cNvPicPr>
              <p:nvPr/>
            </p:nvPicPr>
            <p:blipFill>
              <a:blip r:embed="rId8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8004" y="3538924"/>
                <a:ext cx="1120877" cy="2858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6" name="Picture 6" descr="http://www.mongodb.org/download/attachments/590845/enbil.png?version=1&amp;modificationDate=1272548784346"/>
              <p:cNvPicPr>
                <a:picLocks noChangeAspect="1" noChangeArrowheads="1"/>
              </p:cNvPicPr>
              <p:nvPr/>
            </p:nvPicPr>
            <p:blipFill>
              <a:blip r:embed="rId8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1985" y="3109482"/>
                <a:ext cx="985450" cy="2846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7" name="Picture 8" descr="http://www.mongodb.org/download/attachments/590845/websko.png?version=1&amp;modificationDate=1272571757811"/>
              <p:cNvPicPr>
                <a:picLocks noChangeAspect="1" noChangeArrowheads="1"/>
              </p:cNvPicPr>
              <p:nvPr/>
            </p:nvPicPr>
            <p:blipFill>
              <a:blip r:embed="rId8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2673" y="3582144"/>
                <a:ext cx="960750" cy="339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8" name="Picture 10" descr="http://www.mongodb.org/download/attachments/590845/markitfor.me.jpg?version=1&amp;modificationDate=1272989573327"/>
              <p:cNvPicPr>
                <a:picLocks noChangeAspect="1" noChangeArrowheads="1"/>
              </p:cNvPicPr>
              <p:nvPr/>
            </p:nvPicPr>
            <p:blipFill>
              <a:blip r:embed="rId8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242" y="4322415"/>
                <a:ext cx="1174647" cy="219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9" name="Picture 12" descr="http://www.mongodb.org/download/attachments/590845/backpage.png?version=1&amp;modificationDate=1272991365964"/>
              <p:cNvPicPr>
                <a:picLocks noChangeAspect="1" noChangeArrowheads="1"/>
              </p:cNvPicPr>
              <p:nvPr/>
            </p:nvPicPr>
            <p:blipFill>
              <a:blip r:embed="rId8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11659" y="3895524"/>
                <a:ext cx="1313079" cy="2691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0" name="Picture 14" descr="http://www.mongodb.org/download/attachments/590845/joomlaads.png?version=1&amp;modificationDate=1272817389870"/>
              <p:cNvPicPr>
                <a:picLocks noChangeAspect="1" noChangeArrowheads="1"/>
              </p:cNvPicPr>
              <p:nvPr/>
            </p:nvPicPr>
            <p:blipFill>
              <a:blip r:embed="rId9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3387" y="4542017"/>
                <a:ext cx="1301831" cy="3970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1" name="Picture 18" descr="http://www.mongodb.org/download/attachments/590845/musweet.png?version=1&amp;modificationDate=1272919690332"/>
              <p:cNvPicPr>
                <a:picLocks noChangeAspect="1" noChangeArrowheads="1"/>
              </p:cNvPicPr>
              <p:nvPr/>
            </p:nvPicPr>
            <p:blipFill>
              <a:blip r:embed="rId9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50706" y="3056333"/>
                <a:ext cx="843743" cy="3515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2" name="Picture 20" descr="http://www.mongodb.org/download/attachments/590845/eiwa.png?version=1&amp;modificationDate=1282276057106"/>
              <p:cNvPicPr>
                <a:picLocks noChangeAspect="1" noChangeArrowheads="1"/>
              </p:cNvPicPr>
              <p:nvPr/>
            </p:nvPicPr>
            <p:blipFill>
              <a:blip r:embed="rId9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8664" y="4581857"/>
                <a:ext cx="1061810" cy="3096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3" name="Picture 22" descr="http://www.mongodb.org/download/attachments/590845/morango.png?version=1&amp;modificationDate=1273180027797"/>
              <p:cNvPicPr>
                <a:picLocks noChangeAspect="1" noChangeArrowheads="1"/>
              </p:cNvPicPr>
              <p:nvPr/>
            </p:nvPicPr>
            <p:blipFill>
              <a:blip r:embed="rId9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6591" y="4542017"/>
                <a:ext cx="1236500" cy="34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4" name="Picture 24" descr="http://www.mongodb.org/download/attachments/590845/peerpong.png?version=1&amp;modificationDate=1274133026173"/>
              <p:cNvPicPr>
                <a:picLocks noChangeAspect="1" noChangeArrowheads="1"/>
              </p:cNvPicPr>
              <p:nvPr/>
            </p:nvPicPr>
            <p:blipFill>
              <a:blip r:embed="rId9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1405" y="3496586"/>
                <a:ext cx="1259663" cy="260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5" name="Picture 26" descr="http://www.mongodb.org/download/attachments/590845/logo-ibibo.png?version=1&amp;modificationDate=1274711846604"/>
              <p:cNvPicPr>
                <a:picLocks noChangeAspect="1" noChangeArrowheads="1"/>
              </p:cNvPicPr>
              <p:nvPr/>
            </p:nvPicPr>
            <p:blipFill>
              <a:blip r:embed="rId9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4595" y="3077155"/>
                <a:ext cx="791486" cy="3564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6" name="Picture 28" descr="http://www.mongodb.org/download/attachments/590845/mediamath.gif?version=1&amp;modificationDate=1274731052994"/>
              <p:cNvPicPr>
                <a:picLocks noChangeAspect="1" noChangeArrowheads="1"/>
              </p:cNvPicPr>
              <p:nvPr/>
            </p:nvPicPr>
            <p:blipFill>
              <a:blip r:embed="rId9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05079" y="3676513"/>
                <a:ext cx="852888" cy="511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7" name="Picture 30" descr="http://www.mongodb.org/download/attachments/590845/zoofs.png?version=1&amp;modificationDate=1274731306199"/>
              <p:cNvPicPr>
                <a:picLocks noChangeAspect="1" noChangeArrowheads="1"/>
              </p:cNvPicPr>
              <p:nvPr/>
            </p:nvPicPr>
            <p:blipFill>
              <a:blip r:embed="rId9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897" y="3562136"/>
                <a:ext cx="893106" cy="2263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8" name="Picture 32" descr="http://www.mongodb.org/download/attachments/590845/oodle.gif?version=1&amp;modificationDate=1274825745882"/>
              <p:cNvPicPr>
                <a:picLocks noChangeAspect="1" noChangeArrowheads="1"/>
              </p:cNvPicPr>
              <p:nvPr/>
            </p:nvPicPr>
            <p:blipFill>
              <a:blip r:embed="rId9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68556" y="4247668"/>
                <a:ext cx="774503" cy="2757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9" name="Picture 34" descr="http://www.mongodb.org/download/attachments/590845/funadvice.png?version=1&amp;modificationDate=1274904108925"/>
              <p:cNvPicPr>
                <a:picLocks noChangeAspect="1" noChangeArrowheads="1"/>
              </p:cNvPicPr>
              <p:nvPr/>
            </p:nvPicPr>
            <p:blipFill>
              <a:blip r:embed="rId9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04090" y="6503547"/>
                <a:ext cx="1023705" cy="2198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0" name="Picture 36" descr="http://www.mongodb.org/download/attachments/590845/Yasabe.gif?version=1&amp;modificationDate=1274976734355"/>
              <p:cNvPicPr>
                <a:picLocks noChangeAspect="1" noChangeArrowheads="1"/>
              </p:cNvPicPr>
              <p:nvPr/>
            </p:nvPicPr>
            <p:blipFill>
              <a:blip r:embed="rId10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0974" y="3751877"/>
                <a:ext cx="946461" cy="503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1" name="Picture 40" descr="http://www.mongodb.org/download/attachments/590845/loteriafutbol.jpg?version=1&amp;modificationDate=1274996438403"/>
              <p:cNvPicPr>
                <a:picLocks noChangeAspect="1" noChangeArrowheads="1"/>
              </p:cNvPicPr>
              <p:nvPr/>
            </p:nvPicPr>
            <p:blipFill>
              <a:blip r:embed="rId10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44870" y="4671872"/>
                <a:ext cx="658196" cy="367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2" name="Picture 42" descr="http://www.mongodb.org/download/attachments/590845/kehalim.png?version=1&amp;modificationDate=1274996521239"/>
              <p:cNvPicPr>
                <a:picLocks noChangeAspect="1" noChangeArrowheads="1"/>
              </p:cNvPicPr>
              <p:nvPr/>
            </p:nvPicPr>
            <p:blipFill>
              <a:blip r:embed="rId10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3822" y="4902613"/>
                <a:ext cx="883854" cy="546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3" name="Picture 44" descr="http://www.mongodb.org/download/attachments/590845/squarespace.jpg?version=1&amp;modificationDate=1275192757443"/>
              <p:cNvPicPr>
                <a:picLocks noChangeAspect="1" noChangeArrowheads="1"/>
              </p:cNvPicPr>
              <p:nvPr/>
            </p:nvPicPr>
            <p:blipFill>
              <a:blip r:embed="rId10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51617" y="5390039"/>
                <a:ext cx="1607571" cy="2335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4" name="Picture 46" descr="http://www.mongodb.org/download/attachments/590845/givemebeats.png?version=2&amp;modificationDate=1280522051246"/>
              <p:cNvPicPr>
                <a:picLocks noChangeAspect="1" noChangeArrowheads="1"/>
              </p:cNvPicPr>
              <p:nvPr/>
            </p:nvPicPr>
            <p:blipFill>
              <a:blip r:embed="rId10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4637" y="6296770"/>
                <a:ext cx="1085126" cy="2185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5" name="Picture 48" descr="http://www.mongodb.org/download/attachments/590845/chemeo.png?version=1&amp;modificationDate=1275402519331"/>
              <p:cNvPicPr>
                <a:picLocks noChangeAspect="1" noChangeArrowheads="1"/>
              </p:cNvPicPr>
              <p:nvPr/>
            </p:nvPicPr>
            <p:blipFill>
              <a:blip r:embed="rId10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4258" y="5374758"/>
                <a:ext cx="872636" cy="3295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6" name="Picture 50" descr="http://www.mongodb.org/download/attachments/590845/planetaki.png?version=1&amp;modificationDate=1275752934918"/>
              <p:cNvPicPr>
                <a:picLocks noChangeAspect="1" noChangeArrowheads="1"/>
              </p:cNvPicPr>
              <p:nvPr/>
            </p:nvPicPr>
            <p:blipFill>
              <a:blip r:embed="rId10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8832" y="3851250"/>
                <a:ext cx="887504" cy="2307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7" name="Picture 52" descr="http://www.mongodb.org/download/attachments/590845/chinavisual.gif?version=1&amp;modificationDate=1275916401626"/>
              <p:cNvPicPr>
                <a:picLocks noChangeAspect="1" noChangeArrowheads="1"/>
              </p:cNvPicPr>
              <p:nvPr/>
            </p:nvPicPr>
            <p:blipFill>
              <a:blip r:embed="rId10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0079" y="4891552"/>
                <a:ext cx="851401" cy="4935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8" name="Picture 54" descr="http://www.mongodb.org/download/attachments/590845/rowfeeder.png?version=3&amp;modificationDate=1280522058009"/>
              <p:cNvPicPr>
                <a:picLocks noChangeAspect="1" noChangeArrowheads="1"/>
              </p:cNvPicPr>
              <p:nvPr/>
            </p:nvPicPr>
            <p:blipFill>
              <a:blip r:embed="rId10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4" y="785525"/>
                <a:ext cx="1371600" cy="400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9" name="Picture 56" descr="http://www.mongodb.org/download/attachments/590845/mmr.png?version=1&amp;modificationDate=1278988158127"/>
              <p:cNvPicPr>
                <a:picLocks noChangeAspect="1" noChangeArrowheads="1"/>
              </p:cNvPicPr>
              <p:nvPr/>
            </p:nvPicPr>
            <p:blipFill>
              <a:blip r:embed="rId10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7894" y="4662934"/>
                <a:ext cx="615872" cy="3079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0" name="Picture 58" descr="http://www.mongodb.org/download/attachments/590845/opendiningnetwork.png?version=1&amp;modificationDate=1276198965831"/>
              <p:cNvPicPr>
                <a:picLocks noChangeAspect="1" noChangeArrowheads="1"/>
              </p:cNvPicPr>
              <p:nvPr/>
            </p:nvPicPr>
            <p:blipFill>
              <a:blip r:embed="rId1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811" y="4142893"/>
                <a:ext cx="1380786" cy="3899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1" name="Picture 60" descr="http://www.mongodb.org/download/attachments/590845/urlist.png?version=1&amp;modificationDate=1276284843248"/>
              <p:cNvPicPr>
                <a:picLocks noChangeAspect="1" noChangeArrowheads="1"/>
              </p:cNvPicPr>
              <p:nvPr/>
            </p:nvPicPr>
            <p:blipFill>
              <a:blip r:embed="rId1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5745" y="4209907"/>
                <a:ext cx="907432" cy="238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2" name="Picture 62" descr="http://www.mongodb.org/download/attachments/590845/Pinterest.png?version=1&amp;modificationDate=1276637444374"/>
              <p:cNvPicPr>
                <a:picLocks noChangeAspect="1" noChangeArrowheads="1"/>
              </p:cNvPicPr>
              <p:nvPr/>
            </p:nvPicPr>
            <p:blipFill>
              <a:blip r:embed="rId1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133" y="3945399"/>
                <a:ext cx="1000125" cy="247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3" name="Picture 64" descr="http://www.mongodb.org/download/attachments/590845/learnboost.png?version=1&amp;modificationDate=1277567397989"/>
              <p:cNvPicPr>
                <a:picLocks noChangeAspect="1" noChangeArrowheads="1"/>
              </p:cNvPicPr>
              <p:nvPr/>
            </p:nvPicPr>
            <p:blipFill>
              <a:blip r:embed="rId1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4821" y="4518697"/>
                <a:ext cx="938377" cy="3272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4" name="Picture 66" descr="http://www.mongodb.org/download/attachments/590845/kidiso.gif?version=1&amp;modificationDate=1278002578009"/>
              <p:cNvPicPr>
                <a:picLocks noChangeAspect="1" noChangeArrowheads="1"/>
              </p:cNvPicPr>
              <p:nvPr/>
            </p:nvPicPr>
            <p:blipFill>
              <a:blip r:embed="rId1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18" y="3682556"/>
                <a:ext cx="733084" cy="568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5" name="Picture 68" descr="http://www.mongodb.org/download/attachments/590845/vowch.png?version=2&amp;modificationDate=1278513488651"/>
              <p:cNvPicPr>
                <a:picLocks noChangeAspect="1" noChangeArrowheads="1"/>
              </p:cNvPicPr>
              <p:nvPr/>
            </p:nvPicPr>
            <p:blipFill>
              <a:blip r:embed="rId1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4872" y="2041478"/>
                <a:ext cx="1005777" cy="5183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6" name="Picture 70" descr="http://www.mongodb.org/download/attachments/590845/holadoctor.gif?version=1&amp;modificationDate=1278699279833"/>
              <p:cNvPicPr>
                <a:picLocks noChangeAspect="1" noChangeArrowheads="1"/>
              </p:cNvPicPr>
              <p:nvPr/>
            </p:nvPicPr>
            <p:blipFill>
              <a:blip r:embed="rId1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838" y="5020440"/>
                <a:ext cx="976847" cy="275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7" name="Picture 72" descr="http://www.mongodb.org/download/attachments/590845/bluespark.gif?version=1&amp;modificationDate=1279575694030"/>
              <p:cNvPicPr>
                <a:picLocks noChangeAspect="1" noChangeArrowheads="1"/>
              </p:cNvPicPr>
              <p:nvPr/>
            </p:nvPicPr>
            <p:blipFill>
              <a:blip r:embed="rId1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8004" y="3847797"/>
                <a:ext cx="1339558" cy="351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8" name="Picture 74" descr="http://www.mongodb.org/download/attachments/590845/ahgora_logo.jpg?version=2&amp;modificationDate=1280522833441"/>
              <p:cNvPicPr>
                <a:picLocks noChangeAspect="1" noChangeArrowheads="1"/>
              </p:cNvPicPr>
              <p:nvPr/>
            </p:nvPicPr>
            <p:blipFill>
              <a:blip r:embed="rId1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00121" y="6510354"/>
                <a:ext cx="1116324" cy="3178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9" name="Picture 76" descr="http://www.mongodb.org/download/attachments/590845/manofthehouse.png?version=2&amp;modificationDate=1280522821154"/>
              <p:cNvPicPr>
                <a:picLocks noChangeAspect="1" noChangeArrowheads="1"/>
              </p:cNvPicPr>
              <p:nvPr/>
            </p:nvPicPr>
            <p:blipFill>
              <a:blip r:embed="rId1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4186" y="5114685"/>
                <a:ext cx="1371600" cy="2000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0" name="Picture 78" descr="http://www.mongodb.org/download/attachments/590845/PeerIndex.jpg?version=2&amp;modificationDate=1280522063604"/>
              <p:cNvPicPr>
                <a:picLocks noChangeAspect="1" noChangeArrowheads="1"/>
              </p:cNvPicPr>
              <p:nvPr/>
            </p:nvPicPr>
            <p:blipFill>
              <a:blip r:embed="rId1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1360" y="4502541"/>
                <a:ext cx="900631" cy="4683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1" name="Picture 80" descr="http://www.mongodb.org/download/attachments/590845/sahibinden-arial_eng.jpg?version=2&amp;modificationDate=1281020428372"/>
              <p:cNvPicPr>
                <a:picLocks noChangeAspect="1" noChangeArrowheads="1"/>
              </p:cNvPicPr>
              <p:nvPr/>
            </p:nvPicPr>
            <p:blipFill>
              <a:blip r:embed="rId1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3167" y="5721599"/>
                <a:ext cx="1298287" cy="500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2" name="Picture 82" descr="http://www.mongodb.org/download/attachments/590845/remembersaurus.png?version=1&amp;modificationDate=1281828636300"/>
              <p:cNvPicPr>
                <a:picLocks noChangeAspect="1" noChangeArrowheads="1"/>
              </p:cNvPicPr>
              <p:nvPr/>
            </p:nvPicPr>
            <p:blipFill>
              <a:blip r:embed="rId1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3249" y="4902613"/>
                <a:ext cx="1496161" cy="1477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3" name="Picture 84" descr="http://www.mongodb.org/download/attachments/590845/shadelight.png?version=2&amp;modificationDate=1281993090253"/>
              <p:cNvPicPr>
                <a:picLocks noChangeAspect="1" noChangeArrowheads="1"/>
              </p:cNvPicPr>
              <p:nvPr/>
            </p:nvPicPr>
            <p:blipFill>
              <a:blip r:embed="rId1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54363" y="5666245"/>
                <a:ext cx="504825" cy="504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4" name="Picture 86" descr="http://www.mongodb.org/download/attachments/590845/ylastic.png?version=1&amp;modificationDate=1282065142481"/>
              <p:cNvPicPr>
                <a:picLocks noChangeAspect="1" noChangeArrowheads="1"/>
              </p:cNvPicPr>
              <p:nvPr/>
            </p:nvPicPr>
            <p:blipFill>
              <a:blip r:embed="rId1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0793" y="4164503"/>
                <a:ext cx="967678" cy="2618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5" name="Picture 88" descr="http://www.mongodb.org/download/attachments/590845/brainrepublic.png?version=1&amp;modificationDate=1282145602093"/>
              <p:cNvPicPr>
                <a:picLocks noChangeAspect="1" noChangeArrowheads="1"/>
              </p:cNvPicPr>
              <p:nvPr/>
            </p:nvPicPr>
            <p:blipFill>
              <a:blip r:embed="rId1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7435" y="3757426"/>
                <a:ext cx="1666759" cy="4250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6" name="Picture 90" descr="http://www.mongodb.org/download/attachments/590845/friendmaps.png?version=1&amp;modificationDate=1282315180405"/>
              <p:cNvPicPr>
                <a:picLocks noChangeAspect="1" noChangeArrowheads="1"/>
              </p:cNvPicPr>
              <p:nvPr/>
            </p:nvPicPr>
            <p:blipFill>
              <a:blip r:embed="rId1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0981" y="4505073"/>
                <a:ext cx="1164328" cy="4454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7" name="Picture 92" descr="http://www.mongodb.org/download/attachments/590845/jounce.png?version=1&amp;modificationDate=1282339983611"/>
              <p:cNvPicPr>
                <a:picLocks noChangeAspect="1" noChangeArrowheads="1"/>
              </p:cNvPicPr>
              <p:nvPr/>
            </p:nvPicPr>
            <p:blipFill>
              <a:blip r:embed="rId1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5556" y="5092015"/>
                <a:ext cx="758683" cy="264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8" name="Picture 94" descr="http://www.mongodb.org/download/attachments/590845/virb_logo.gif?version=1&amp;modificationDate=1282667230158"/>
              <p:cNvPicPr>
                <a:picLocks noChangeAspect="1" noChangeArrowheads="1"/>
              </p:cNvPicPr>
              <p:nvPr/>
            </p:nvPicPr>
            <p:blipFill>
              <a:blip r:embed="rId1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615" y="6008205"/>
                <a:ext cx="488423" cy="4884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9" name="Picture 96" descr="http://www.mongodb.org/download/attachments/590845/dealmachine.png?version=1&amp;modificationDate=1282762201543"/>
              <p:cNvPicPr>
                <a:picLocks noChangeAspect="1" noChangeArrowheads="1"/>
              </p:cNvPicPr>
              <p:nvPr/>
            </p:nvPicPr>
            <p:blipFill>
              <a:blip r:embed="rId1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0424" y="6556576"/>
                <a:ext cx="1144501" cy="276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" name="Picture 98" descr="http://www.mongodb.org/download/attachments/590845/arrivalguides.jpg?version=1&amp;modificationDate=1282923157988"/>
              <p:cNvPicPr>
                <a:picLocks noChangeAspect="1" noChangeArrowheads="1"/>
              </p:cNvPicPr>
              <p:nvPr/>
            </p:nvPicPr>
            <p:blipFill>
              <a:blip r:embed="rId1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8483" y="6510354"/>
                <a:ext cx="1653057" cy="298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" name="Picture 100" descr="http://www.mongodb.org/download/attachments/590845/hypemachine.png?version=1&amp;modificationDate=1283184704943"/>
              <p:cNvPicPr>
                <a:picLocks noChangeAspect="1" noChangeArrowheads="1"/>
              </p:cNvPicPr>
              <p:nvPr/>
            </p:nvPicPr>
            <p:blipFill>
              <a:blip r:embed="rId1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1122" y="5791282"/>
                <a:ext cx="942045" cy="5054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2" name="Picture 102" descr="http://www.mongodb.org/download/attachments/590845/scrabbly.jpg?version=1&amp;modificationDate=1283288879789"/>
              <p:cNvPicPr>
                <a:picLocks noChangeAspect="1" noChangeArrowheads="1"/>
              </p:cNvPicPr>
              <p:nvPr/>
            </p:nvPicPr>
            <p:blipFill>
              <a:blip r:embed="rId1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6414" y="5958201"/>
                <a:ext cx="987896" cy="4882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3" name="Picture 104" descr="http://www.mongodb.org/download/attachments/590845/ChatPast.png?version=1&amp;modificationDate=1283538631878"/>
              <p:cNvPicPr>
                <a:picLocks noChangeAspect="1" noChangeArrowheads="1"/>
              </p:cNvPicPr>
              <p:nvPr/>
            </p:nvPicPr>
            <p:blipFill>
              <a:blip r:embed="rId1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9685" y="5272713"/>
                <a:ext cx="1118711" cy="5185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4" name="Picture 106" descr="http://www.mongodb.org/download/attachments/590845/stockopedia.jpg?version=1&amp;modificationDate=1283864623902"/>
              <p:cNvPicPr>
                <a:picLocks noChangeAspect="1" noChangeArrowheads="1"/>
              </p:cNvPicPr>
              <p:nvPr/>
            </p:nvPicPr>
            <p:blipFill>
              <a:blip r:embed="rId1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70817" y="5810684"/>
                <a:ext cx="645434" cy="645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5" name="Picture 108" descr="http://www.mongodb.org/download/attachments/590845/travelpost.png?version=1&amp;modificationDate=1283865297768"/>
              <p:cNvPicPr>
                <a:picLocks noChangeAspect="1" noChangeArrowheads="1"/>
              </p:cNvPicPr>
              <p:nvPr/>
            </p:nvPicPr>
            <p:blipFill>
              <a:blip r:embed="rId1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4837" y="4939076"/>
                <a:ext cx="1643674" cy="267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6" name="Picture 110" descr="http://www.mongodb.org/download/attachments/590845/keptprivate.png?version=1&amp;modificationDate=1283954395903"/>
              <p:cNvPicPr>
                <a:picLocks noChangeAspect="1" noChangeArrowheads="1"/>
              </p:cNvPicPr>
              <p:nvPr/>
            </p:nvPicPr>
            <p:blipFill>
              <a:blip r:embed="rId1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655" y="3469825"/>
                <a:ext cx="1034910" cy="2733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7" name="Picture 112" descr="http://www.mongodb.org/download/attachments/590845/toptwittertrends.png?version=1&amp;modificationDate=1285767812326"/>
              <p:cNvPicPr>
                <a:picLocks noChangeAspect="1" noChangeArrowheads="1"/>
              </p:cNvPicPr>
              <p:nvPr/>
            </p:nvPicPr>
            <p:blipFill>
              <a:blip r:embed="rId1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2747" y="4976497"/>
                <a:ext cx="1363248" cy="3635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8" name="Picture 114" descr="http://www.mongodb.org/download/attachments/590845/bongi-300x50.gif?version=1&amp;modificationDate=1285777390751"/>
              <p:cNvPicPr>
                <a:picLocks noChangeAspect="1" noChangeArrowheads="1"/>
              </p:cNvPicPr>
              <p:nvPr/>
            </p:nvPicPr>
            <p:blipFill>
              <a:blip r:embed="rId1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792" y="5340030"/>
                <a:ext cx="1371600" cy="228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9" name="Picture 116" descr="http://www.mongodb.org/download/attachments/590845/costore.png?version=1&amp;modificationDate=1285782328731"/>
              <p:cNvPicPr>
                <a:picLocks noChangeAspect="1" noChangeArrowheads="1"/>
              </p:cNvPicPr>
              <p:nvPr/>
            </p:nvPicPr>
            <p:blipFill>
              <a:blip r:embed="rId1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2193" y="4410299"/>
                <a:ext cx="890588" cy="266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0" name="Picture 118" descr="http://www.mongodb.org/download/attachments/590845/vuzz.png?version=1&amp;modificationDate=1285862112661"/>
              <p:cNvPicPr>
                <a:picLocks noChangeAspect="1" noChangeArrowheads="1"/>
              </p:cNvPicPr>
              <p:nvPr/>
            </p:nvPicPr>
            <p:blipFill>
              <a:blip r:embed="rId1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6210" y="-15388"/>
                <a:ext cx="586571" cy="3980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1" name="Picture 120" descr="http://www.mongodb.org/download/attachments/590845/bakodo_big_logo.png?version=1&amp;modificationDate=1285882512086"/>
              <p:cNvPicPr>
                <a:picLocks noChangeAspect="1" noChangeArrowheads="1"/>
              </p:cNvPicPr>
              <p:nvPr/>
            </p:nvPicPr>
            <p:blipFill>
              <a:blip r:embed="rId1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3091" y="4495379"/>
                <a:ext cx="1015787" cy="3738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2" name="Picture 122" descr="http://www.mongodb.org/download/attachments/590845/noclouds.png?version=1&amp;modificationDate=1286761882242"/>
              <p:cNvPicPr>
                <a:picLocks noChangeAspect="1" noChangeArrowheads="1"/>
              </p:cNvPicPr>
              <p:nvPr/>
            </p:nvPicPr>
            <p:blipFill>
              <a:blip r:embed="rId1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8482" y="5872476"/>
                <a:ext cx="1390650" cy="1714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3" name="Picture 124" descr="http://www.mongodb.org/download/attachments/590845/guildwork.png?version=1&amp;modificationDate=1287432861790"/>
              <p:cNvPicPr>
                <a:picLocks noChangeAspect="1" noChangeArrowheads="1"/>
              </p:cNvPicPr>
              <p:nvPr/>
            </p:nvPicPr>
            <p:blipFill>
              <a:blip r:embed="rId1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6031" y="6198107"/>
                <a:ext cx="1219690" cy="2580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4" name="Picture 126" descr="http://www.mongodb.org/download/attachments/590845/cafeclimb.png?version=1&amp;modificationDate=1287672913754"/>
              <p:cNvPicPr>
                <a:picLocks noChangeAspect="1" noChangeArrowheads="1"/>
              </p:cNvPicPr>
              <p:nvPr/>
            </p:nvPicPr>
            <p:blipFill>
              <a:blip r:embed="rId1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6019" y="5971790"/>
                <a:ext cx="1207000" cy="4043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5" name="Picture 128" descr="http://www.mongodb.org/download/attachments/590845/keekme.png?version=1&amp;modificationDate=1287673176822"/>
              <p:cNvPicPr>
                <a:picLocks noChangeAspect="1" noChangeArrowheads="1"/>
              </p:cNvPicPr>
              <p:nvPr/>
            </p:nvPicPr>
            <p:blipFill>
              <a:blip r:embed="rId1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5112" y="6469535"/>
                <a:ext cx="1137577" cy="2996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6" name="Picture 130" descr="http://www.mongodb.org/download/attachments/590845/vitals.gif?version=1&amp;modificationDate=1287673842897"/>
              <p:cNvPicPr>
                <a:picLocks noChangeAspect="1" noChangeArrowheads="1"/>
              </p:cNvPicPr>
              <p:nvPr/>
            </p:nvPicPr>
            <p:blipFill>
              <a:blip r:embed="rId1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2017" y="6440810"/>
                <a:ext cx="1261483" cy="437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7" name="Picture 132" descr="http://www.mongodb.org/download/attachments/590845/p2p_financial_logo.png?version=1&amp;modificationDate=1287696486537"/>
              <p:cNvPicPr>
                <a:picLocks noChangeAspect="1" noChangeArrowheads="1"/>
              </p:cNvPicPr>
              <p:nvPr/>
            </p:nvPicPr>
            <p:blipFill>
              <a:blip r:embed="rId1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615" y="6487318"/>
                <a:ext cx="1109155" cy="381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8" name="Picture 2" descr="http://www.mongodb.org/download/attachments/590845/logo-plumwillow.png?version=1&amp;modificationDate=1287700795145"/>
              <p:cNvPicPr>
                <a:picLocks noChangeAspect="1" noChangeArrowheads="1"/>
              </p:cNvPicPr>
              <p:nvPr/>
            </p:nvPicPr>
            <p:blipFill>
              <a:blip r:embed="rId1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4494" y="5431938"/>
                <a:ext cx="940343" cy="3587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9" name="Picture 4" descr="http://www.mongodb.org/download/attachments/590845/qwerly.png?version=1&amp;modificationDate=1288036775745"/>
              <p:cNvPicPr>
                <a:picLocks noChangeAspect="1" noChangeArrowheads="1"/>
              </p:cNvPicPr>
              <p:nvPr/>
            </p:nvPicPr>
            <p:blipFill>
              <a:blip r:embed="rId1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389" y="5623383"/>
                <a:ext cx="781050" cy="295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0" name="Picture 6" descr="http://www.mongodb.org/download/attachments/590845/pmemongo.png?version=1&amp;modificationDate=1288040555406"/>
              <p:cNvPicPr>
                <a:picLocks noChangeAspect="1" noChangeArrowheads="1"/>
              </p:cNvPicPr>
              <p:nvPr/>
            </p:nvPicPr>
            <p:blipFill>
              <a:blip r:embed="rId1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5639" y="5244064"/>
                <a:ext cx="1521579" cy="316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1" name="Picture 8" descr="http://www.mongodb.org/download/attachments/590845/vschart.png?version=1&amp;modificationDate=1288303659866"/>
              <p:cNvPicPr>
                <a:picLocks noChangeAspect="1" noChangeArrowheads="1"/>
              </p:cNvPicPr>
              <p:nvPr/>
            </p:nvPicPr>
            <p:blipFill>
              <a:blip r:embed="rId1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7131" y="5524934"/>
                <a:ext cx="1142998" cy="285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2" name="Picture 10" descr="http://www.mongodb.org/download/attachments/590845/yap.gif?version=1&amp;modificationDate=1288363104490"/>
              <p:cNvPicPr>
                <a:picLocks noChangeAspect="1" noChangeArrowheads="1"/>
              </p:cNvPicPr>
              <p:nvPr/>
            </p:nvPicPr>
            <p:blipFill>
              <a:blip r:embed="rId1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0675" y="5314710"/>
                <a:ext cx="547687" cy="5476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3" name="Picture 12" descr="http://www.mongodb.org/download/attachments/590845/busyconf.png?version=1&amp;modificationDate=1289258227895"/>
              <p:cNvPicPr>
                <a:picLocks noChangeAspect="1" noChangeArrowheads="1"/>
              </p:cNvPicPr>
              <p:nvPr/>
            </p:nvPicPr>
            <p:blipFill>
              <a:blip r:embed="rId1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3423" y="5707085"/>
                <a:ext cx="890371" cy="6343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9151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Config Server</a:t>
            </a:r>
          </a:p>
          <a:p>
            <a:pPr lvl="1"/>
            <a:r>
              <a:rPr lang="en-US" sz="2600" dirty="0" smtClean="0"/>
              <a:t>Stores </a:t>
            </a:r>
            <a:r>
              <a:rPr lang="en-US" sz="2600" dirty="0"/>
              <a:t>cluster </a:t>
            </a:r>
            <a:r>
              <a:rPr lang="en-US" sz="2600" dirty="0" smtClean="0"/>
              <a:t>chunk </a:t>
            </a:r>
            <a:r>
              <a:rPr lang="en-US" sz="2600" dirty="0"/>
              <a:t>ranges and </a:t>
            </a:r>
            <a:r>
              <a:rPr lang="en-US" sz="2600" dirty="0" smtClean="0"/>
              <a:t>locations</a:t>
            </a:r>
            <a:endParaRPr lang="en-US" sz="2600" dirty="0"/>
          </a:p>
          <a:p>
            <a:pPr lvl="1"/>
            <a:r>
              <a:rPr lang="en-US" sz="2600" dirty="0"/>
              <a:t>C</a:t>
            </a:r>
            <a:r>
              <a:rPr lang="en-US" sz="2600" dirty="0" smtClean="0"/>
              <a:t>an </a:t>
            </a:r>
            <a:r>
              <a:rPr lang="en-US" sz="2600" dirty="0"/>
              <a:t>have only 1 or 3 (production must have 3)</a:t>
            </a:r>
          </a:p>
          <a:p>
            <a:pPr lvl="1"/>
            <a:r>
              <a:rPr lang="en-US" sz="2600" dirty="0" smtClean="0"/>
              <a:t>Not </a:t>
            </a:r>
            <a:r>
              <a:rPr lang="en-US" sz="2600" dirty="0"/>
              <a:t>a replica </a:t>
            </a:r>
            <a:r>
              <a:rPr lang="en-US" sz="2600" dirty="0" smtClean="0"/>
              <a:t>set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 Data Storage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660" y="3343928"/>
            <a:ext cx="6586680" cy="267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70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and Managing 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Source Code Pro"/>
                <a:cs typeface="Source Code Pro"/>
              </a:rPr>
              <a:t>Mongos</a:t>
            </a:r>
          </a:p>
          <a:p>
            <a:pPr lvl="1"/>
            <a:r>
              <a:rPr lang="en-US" sz="2600" dirty="0"/>
              <a:t>A</a:t>
            </a:r>
            <a:r>
              <a:rPr lang="en-US" sz="2600" dirty="0" smtClean="0"/>
              <a:t>cts </a:t>
            </a:r>
            <a:r>
              <a:rPr lang="en-US" sz="2600" dirty="0"/>
              <a:t>as a router / balancer</a:t>
            </a:r>
          </a:p>
          <a:p>
            <a:pPr lvl="1"/>
            <a:r>
              <a:rPr lang="en-US" sz="2600" dirty="0" smtClean="0"/>
              <a:t>No local data (persists to </a:t>
            </a:r>
            <a:r>
              <a:rPr lang="en-US" sz="2600" dirty="0" err="1" smtClean="0"/>
              <a:t>config</a:t>
            </a:r>
            <a:r>
              <a:rPr lang="en-US" sz="2600" dirty="0" smtClean="0"/>
              <a:t> database)</a:t>
            </a:r>
            <a:endParaRPr lang="en-US" sz="2600" dirty="0"/>
          </a:p>
          <a:p>
            <a:pPr lvl="1"/>
            <a:r>
              <a:rPr lang="en-US" sz="2600" dirty="0"/>
              <a:t>C</a:t>
            </a:r>
            <a:r>
              <a:rPr lang="en-US" sz="2600" dirty="0" smtClean="0"/>
              <a:t>an </a:t>
            </a:r>
            <a:r>
              <a:rPr lang="en-US" sz="2600" dirty="0"/>
              <a:t>have 1 or many</a:t>
            </a:r>
            <a:endParaRPr lang="en-US" sz="2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660" y="3343928"/>
            <a:ext cx="6586679" cy="267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6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Sharding</a:t>
            </a:r>
            <a:r>
              <a:rPr lang="en-US" dirty="0" smtClean="0"/>
              <a:t> Infrastructure</a:t>
            </a:r>
            <a:endParaRPr lang="en-US" dirty="0"/>
          </a:p>
        </p:txBody>
      </p:sp>
      <p:pic>
        <p:nvPicPr>
          <p:cNvPr id="3" name="Content Placeholder 2" descr="sharding_arch_S4.eps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" r="142"/>
          <a:stretch>
            <a:fillRect/>
          </a:stretch>
        </p:blipFill>
        <p:spPr>
          <a:xfrm>
            <a:off x="628650" y="600075"/>
            <a:ext cx="7899400" cy="4286885"/>
          </a:xfrm>
        </p:spPr>
      </p:pic>
    </p:spTree>
    <p:extLst>
      <p:ext uri="{BB962C8B-B14F-4D97-AF65-F5344CB8AC3E}">
        <p14:creationId xmlns:p14="http://schemas.microsoft.com/office/powerpoint/2010/main" val="1685493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28650" y="1097280"/>
            <a:ext cx="7899400" cy="4777494"/>
          </a:xfrm>
        </p:spPr>
        <p:txBody>
          <a:bodyPr/>
          <a:lstStyle/>
          <a:p>
            <a:r>
              <a:rPr lang="en-US" dirty="0" smtClean="0"/>
              <a:t>Java</a:t>
            </a:r>
          </a:p>
          <a:p>
            <a:pPr lvl="1"/>
            <a:r>
              <a:rPr lang="en-US" dirty="0" smtClean="0"/>
              <a:t>New Java Driver coming soon</a:t>
            </a:r>
          </a:p>
          <a:p>
            <a:pPr lvl="1"/>
            <a:r>
              <a:rPr lang="en-US" dirty="0" err="1" smtClean="0"/>
              <a:t>Morphia</a:t>
            </a:r>
            <a:r>
              <a:rPr lang="en-US" dirty="0" smtClean="0"/>
              <a:t> – ODM</a:t>
            </a:r>
          </a:p>
          <a:p>
            <a:pPr lvl="1"/>
            <a:r>
              <a:rPr lang="en-US" dirty="0" smtClean="0"/>
              <a:t>Spring Data</a:t>
            </a:r>
          </a:p>
          <a:p>
            <a:r>
              <a:rPr lang="en-US" dirty="0" smtClean="0"/>
              <a:t>12 Native Drivers, 30+ Community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790325" y="3221191"/>
            <a:ext cx="7439985" cy="2980291"/>
            <a:chOff x="2268660" y="1380846"/>
            <a:chExt cx="9167882" cy="4171809"/>
          </a:xfrm>
        </p:grpSpPr>
        <p:grpSp>
          <p:nvGrpSpPr>
            <p:cNvPr id="19" name="Group 18"/>
            <p:cNvGrpSpPr/>
            <p:nvPr/>
          </p:nvGrpSpPr>
          <p:grpSpPr>
            <a:xfrm>
              <a:off x="2268660" y="1380846"/>
              <a:ext cx="6561911" cy="4171809"/>
              <a:chOff x="271360" y="127522"/>
              <a:chExt cx="8559212" cy="5425134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65" b="100000" l="1124" r="100000">
                            <a14:foregroundMark x1="14607" y1="12169" x2="30712" y2="50794"/>
                            <a14:foregroundMark x1="76404" y1="38889" x2="99625" y2="38360"/>
                            <a14:foregroundMark x1="82959" y1="59524" x2="99625" y2="6005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70414" y="412738"/>
                <a:ext cx="1771484" cy="1253972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889" b="97778" l="1333" r="97778">
                            <a14:foregroundMark x1="40444" y1="22000" x2="25333" y2="52000"/>
                            <a14:foregroundMark x1="14222" y1="52000" x2="16222" y2="81778"/>
                            <a14:foregroundMark x1="29333" y1="60667" x2="30889" y2="76667"/>
                            <a14:foregroundMark x1="81556" y1="12000" x2="36222" y2="61111"/>
                            <a14:foregroundMark x1="62444" y1="12000" x2="47778" y2="44222"/>
                            <a14:foregroundMark x1="57778" y1="4222" x2="53778" y2="5556"/>
                            <a14:foregroundMark x1="46889" y1="46889" x2="28889" y2="61111"/>
                            <a14:foregroundMark x1="10444" y1="37111" x2="1333" y2="61111"/>
                            <a14:foregroundMark x1="63556" y1="8222" x2="68000" y2="17111"/>
                            <a14:backgroundMark x1="1556" y1="54667" x2="222" y2="62222"/>
                            <a14:backgroundMark x1="10222" y1="36444" x2="8444" y2="4022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32997" y="3791271"/>
                <a:ext cx="1637417" cy="1637417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18867" y="1629367"/>
                <a:ext cx="1859737" cy="1859737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91387" y="1629367"/>
                <a:ext cx="1737387" cy="221122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1360" y="3684643"/>
                <a:ext cx="2861637" cy="1868013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08069" y="4428096"/>
                <a:ext cx="3739372" cy="9882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68550" y="412738"/>
                <a:ext cx="1116173" cy="1216629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5039" b="89535" l="1852" r="100000">
                            <a14:foregroundMark x1="47531" y1="25969" x2="47531" y2="57364"/>
                            <a14:foregroundMark x1="75617" y1="25194" x2="75617" y2="5581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402681" y="412738"/>
                <a:ext cx="2057400" cy="163830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66801" y="2301154"/>
                <a:ext cx="3563771" cy="880078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8550" y="2051038"/>
                <a:ext cx="1333629" cy="1130194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0" b="99175" l="717" r="100000">
                            <a14:foregroundMark x1="71326" y1="2475" x2="76882" y2="6931"/>
                            <a14:foregroundMark x1="32437" y1="87789" x2="27061" y2="99010"/>
                            <a14:foregroundMark x1="67384" y1="73597" x2="58961" y2="85479"/>
                            <a14:foregroundMark x1="53405" y1="78383" x2="62186" y2="86799"/>
                            <a14:foregroundMark x1="87455" y1="97360" x2="84588" y2="99175"/>
                            <a14:foregroundMark x1="8423" y1="39109" x2="8423" y2="39109"/>
                            <a14:backgroundMark x1="74552" y1="825" x2="64158" y2="165"/>
                            <a14:backgroundMark x1="30824" y1="25248" x2="29211" y2="31353"/>
                            <a14:backgroundMark x1="29211" y1="32013" x2="28315" y2="32343"/>
                            <a14:backgroundMark x1="91935" y1="42739" x2="89785" y2="58581"/>
                            <a14:backgroundMark x1="61649" y1="61881" x2="58602" y2="7524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44457" y="127522"/>
                <a:ext cx="1771158" cy="1923516"/>
              </a:xfrm>
              <a:prstGeom prst="rect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848542" y="3878554"/>
              <a:ext cx="5588000" cy="81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3388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&amp; 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8650" y="1503680"/>
            <a:ext cx="7899400" cy="273749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b="1" dirty="0" smtClean="0"/>
              <a:t>Download </a:t>
            </a:r>
            <a:r>
              <a:rPr lang="en-US" sz="2800" b="1" dirty="0" err="1" smtClean="0"/>
              <a:t>MongoDB</a:t>
            </a:r>
            <a:r>
              <a:rPr lang="en-US" sz="2800" b="1" dirty="0" smtClean="0"/>
              <a:t> </a:t>
            </a:r>
            <a:r>
              <a:rPr lang="en-US" sz="2800" dirty="0" smtClean="0"/>
              <a:t>– </a:t>
            </a:r>
            <a:r>
              <a:rPr lang="en-US" sz="2800" dirty="0" err="1" smtClean="0"/>
              <a:t>mongodb.org</a:t>
            </a:r>
            <a:endParaRPr lang="en-US" sz="2800" dirty="0" smtClean="0"/>
          </a:p>
          <a:p>
            <a:pPr>
              <a:lnSpc>
                <a:spcPct val="90000"/>
              </a:lnSpc>
            </a:pPr>
            <a:r>
              <a:rPr lang="en-US" sz="2800" b="1" dirty="0" smtClean="0"/>
              <a:t>Community/Events/Webinars </a:t>
            </a:r>
            <a:r>
              <a:rPr lang="en-US" sz="2800" dirty="0" smtClean="0"/>
              <a:t>– 10gen.com/events</a:t>
            </a:r>
          </a:p>
          <a:p>
            <a:pPr>
              <a:lnSpc>
                <a:spcPct val="90000"/>
              </a:lnSpc>
            </a:pPr>
            <a:r>
              <a:rPr lang="en-US" sz="2800" b="1" dirty="0" smtClean="0"/>
              <a:t>Free Online Education </a:t>
            </a:r>
            <a:r>
              <a:rPr lang="en-US" sz="2800" dirty="0" smtClean="0"/>
              <a:t>– education.10gen.com</a:t>
            </a:r>
          </a:p>
          <a:p>
            <a:pPr>
              <a:lnSpc>
                <a:spcPct val="90000"/>
              </a:lnSpc>
            </a:pPr>
            <a:r>
              <a:rPr lang="en-US" sz="2800" b="1" dirty="0" smtClean="0"/>
              <a:t>Newsletter</a:t>
            </a:r>
            <a:r>
              <a:rPr lang="en-US" sz="2800" dirty="0" smtClean="0"/>
              <a:t> -- 10gen.com/signup</a:t>
            </a:r>
          </a:p>
          <a:p>
            <a:endParaRPr lang="en-US" dirty="0"/>
          </a:p>
          <a:p>
            <a:pPr marL="0" indent="0">
              <a:lnSpc>
                <a:spcPct val="80000"/>
              </a:lnSpc>
              <a:buNone/>
            </a:pPr>
            <a:r>
              <a:rPr lang="en-US" b="1" dirty="0" smtClean="0"/>
              <a:t>Register for </a:t>
            </a:r>
            <a:r>
              <a:rPr lang="en-US" b="1" dirty="0" err="1" smtClean="0"/>
              <a:t>MongoDB</a:t>
            </a:r>
            <a:r>
              <a:rPr lang="en-US" b="1" dirty="0" smtClean="0"/>
              <a:t> NYC – June 21</a:t>
            </a:r>
            <a:r>
              <a:rPr lang="en-US" b="1" baseline="30000" dirty="0" smtClean="0"/>
              <a:t>st</a:t>
            </a:r>
            <a:endParaRPr lang="en-US" b="1" dirty="0" smtClean="0"/>
          </a:p>
          <a:p>
            <a:pPr marL="0" indent="0">
              <a:lnSpc>
                <a:spcPct val="80000"/>
              </a:lnSpc>
              <a:buNone/>
            </a:pPr>
            <a:r>
              <a:rPr lang="en-US" u="sng" dirty="0">
                <a:hlinkClick r:id="rId3"/>
              </a:rPr>
              <a:t>http://bit.ly/mongodbNYC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1995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28403" y="4269918"/>
            <a:ext cx="7898954" cy="980809"/>
          </a:xfrm>
        </p:spPr>
        <p:txBody>
          <a:bodyPr/>
          <a:lstStyle/>
          <a:p>
            <a:r>
              <a:rPr lang="en-US" dirty="0" smtClean="0"/>
              <a:t>Software Engineer, 10gen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Steve </a:t>
            </a:r>
            <a:r>
              <a:rPr lang="en-US" dirty="0" err="1" smtClean="0"/>
              <a:t>Briskin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1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5407390"/>
              </p:ext>
            </p:extLst>
          </p:nvPr>
        </p:nvGraphicFramePr>
        <p:xfrm>
          <a:off x="628403" y="698887"/>
          <a:ext cx="7898707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6237"/>
                <a:gridCol w="863078"/>
                <a:gridCol w="4199392"/>
              </a:tblGrid>
              <a:tr h="45851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RDBMS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MongoDB</a:t>
                      </a:r>
                      <a:endParaRPr lang="en-US" sz="3200" dirty="0"/>
                    </a:p>
                  </a:txBody>
                  <a:tcPr/>
                </a:tc>
              </a:tr>
              <a:tr h="458512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Table, View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➜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Collection</a:t>
                      </a:r>
                      <a:endParaRPr lang="en-US" sz="3200" dirty="0"/>
                    </a:p>
                  </a:txBody>
                  <a:tcPr/>
                </a:tc>
              </a:tr>
              <a:tr h="458512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Row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➜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Document</a:t>
                      </a:r>
                      <a:endParaRPr lang="en-US" sz="3200" dirty="0"/>
                    </a:p>
                  </a:txBody>
                  <a:tcPr/>
                </a:tc>
              </a:tr>
              <a:tr h="458512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Index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➜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Index</a:t>
                      </a:r>
                      <a:endParaRPr lang="en-US" sz="3200" dirty="0"/>
                    </a:p>
                  </a:txBody>
                  <a:tcPr/>
                </a:tc>
              </a:tr>
              <a:tr h="458512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Join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➜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Embedded Document</a:t>
                      </a:r>
                      <a:endParaRPr lang="en-US" sz="3200" dirty="0"/>
                    </a:p>
                  </a:txBody>
                  <a:tcPr/>
                </a:tc>
              </a:tr>
              <a:tr h="458512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Foreign Key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➜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Reference</a:t>
                      </a:r>
                      <a:endParaRPr lang="en-US" sz="3200" dirty="0"/>
                    </a:p>
                  </a:txBody>
                  <a:tcPr/>
                </a:tc>
              </a:tr>
              <a:tr h="458512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Partition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➜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Shard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237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4" descr="MongoDB shell.png"/>
          <p:cNvPicPr>
            <a:picLocks noGrp="1" noChangeAspect="1"/>
          </p:cNvPicPr>
          <p:nvPr>
            <p:ph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" t="8467" r="45466" b="43173"/>
          <a:stretch/>
        </p:blipFill>
        <p:spPr>
          <a:xfrm>
            <a:off x="884720" y="701661"/>
            <a:ext cx="7286841" cy="3833491"/>
          </a:xfrm>
          <a:ln>
            <a:noFill/>
          </a:ln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 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460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Flexible Schema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28650" y="1503680"/>
            <a:ext cx="7899400" cy="217749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No pre-defined schema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Normalization and Joins not required</a:t>
            </a:r>
          </a:p>
          <a:p>
            <a:pPr>
              <a:lnSpc>
                <a:spcPct val="90000"/>
              </a:lnSpc>
            </a:pPr>
            <a:r>
              <a:rPr lang="en-US" dirty="0"/>
              <a:t>E</a:t>
            </a:r>
            <a:r>
              <a:rPr lang="en-US" dirty="0" smtClean="0"/>
              <a:t>mbedded documents and arrays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Stored as BSON documents</a:t>
            </a:r>
          </a:p>
        </p:txBody>
      </p:sp>
      <p:graphicFrame>
        <p:nvGraphicFramePr>
          <p:cNvPr id="11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8614918"/>
              </p:ext>
            </p:extLst>
          </p:nvPr>
        </p:nvGraphicFramePr>
        <p:xfrm>
          <a:off x="627957" y="3916101"/>
          <a:ext cx="7899400" cy="2011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9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i="0" dirty="0" smtClean="0">
                          <a:latin typeface="Source Code Pro"/>
                          <a:cs typeface="Source Code Pro"/>
                        </a:rPr>
                        <a:t>{ </a:t>
                      </a:r>
                      <a:r>
                        <a:rPr lang="en-US" sz="1800" b="1" i="0" dirty="0" smtClean="0">
                          <a:solidFill>
                            <a:srgbClr val="FDA78A"/>
                          </a:solidFill>
                          <a:latin typeface="Source Code Pro"/>
                          <a:cs typeface="Source Code Pro"/>
                        </a:rPr>
                        <a:t>a</a:t>
                      </a:r>
                      <a:r>
                        <a:rPr lang="en-US" sz="1800" b="1" i="0" dirty="0" smtClean="0">
                          <a:latin typeface="Source Code Pro"/>
                          <a:cs typeface="Source Code Pro"/>
                        </a:rPr>
                        <a:t> </a:t>
                      </a:r>
                      <a:r>
                        <a:rPr lang="en-US" sz="1800" b="1" i="0" baseline="0" dirty="0" smtClean="0">
                          <a:latin typeface="Source Code Pro"/>
                          <a:cs typeface="Source Code Pro"/>
                        </a:rPr>
                        <a:t>: 5 }</a:t>
                      </a:r>
                    </a:p>
                    <a:p>
                      <a:endParaRPr lang="en-US" sz="1800" b="1" i="0" baseline="0" dirty="0" smtClean="0">
                        <a:latin typeface="Source Code Pro"/>
                        <a:cs typeface="Source Code Pro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dirty="0" smtClean="0">
                          <a:latin typeface="Source Code Pro"/>
                          <a:cs typeface="Source Code Pro"/>
                        </a:rPr>
                        <a:t>{ </a:t>
                      </a:r>
                      <a:r>
                        <a:rPr lang="en-US" sz="1800" b="1" i="0" dirty="0" smtClean="0">
                          <a:solidFill>
                            <a:srgbClr val="FDA78A"/>
                          </a:solidFill>
                          <a:latin typeface="Source Code Pro"/>
                          <a:cs typeface="Source Code Pro"/>
                        </a:rPr>
                        <a:t>a</a:t>
                      </a:r>
                      <a:r>
                        <a:rPr lang="en-US" sz="1800" b="1" i="0" baseline="0" dirty="0" smtClean="0">
                          <a:latin typeface="Source Code Pro"/>
                          <a:cs typeface="Source Code Pro"/>
                        </a:rPr>
                        <a:t> : 1, </a:t>
                      </a:r>
                      <a:r>
                        <a:rPr lang="en-US" sz="1800" b="1" i="0" baseline="0" dirty="0" smtClean="0">
                          <a:solidFill>
                            <a:srgbClr val="FDA78A"/>
                          </a:solidFill>
                          <a:latin typeface="Source Code Pro"/>
                          <a:cs typeface="Source Code Pro"/>
                        </a:rPr>
                        <a:t>b</a:t>
                      </a:r>
                      <a:r>
                        <a:rPr lang="en-US" sz="1800" b="1" i="0" baseline="0" dirty="0" smtClean="0">
                          <a:latin typeface="Source Code Pro"/>
                          <a:cs typeface="Source Code Pro"/>
                        </a:rPr>
                        <a:t> : 2 }</a:t>
                      </a:r>
                    </a:p>
                    <a:p>
                      <a:endParaRPr lang="en-US" sz="1800" b="1" i="0" baseline="0" dirty="0" smtClean="0">
                        <a:latin typeface="Source Code Pro"/>
                        <a:cs typeface="Source Code Pro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baseline="0" dirty="0" smtClean="0">
                          <a:latin typeface="Source Code Pro"/>
                          <a:cs typeface="Source Code Pro"/>
                        </a:rPr>
                        <a:t>{ </a:t>
                      </a:r>
                      <a:r>
                        <a:rPr lang="en-US" sz="1800" b="1" i="0" baseline="0" dirty="0" smtClean="0">
                          <a:solidFill>
                            <a:srgbClr val="FDA78A"/>
                          </a:solidFill>
                          <a:latin typeface="Source Code Pro"/>
                          <a:cs typeface="Source Code Pro"/>
                        </a:rPr>
                        <a:t>a</a:t>
                      </a:r>
                      <a:r>
                        <a:rPr lang="en-US" sz="1800" b="1" i="0" baseline="0" dirty="0" smtClean="0">
                          <a:latin typeface="Source Code Pro"/>
                          <a:cs typeface="Source Code Pro"/>
                        </a:rPr>
                        <a:t> : 1, b : { </a:t>
                      </a:r>
                      <a:r>
                        <a:rPr lang="en-US" sz="1800" b="1" i="0" baseline="0" dirty="0" smtClean="0">
                          <a:solidFill>
                            <a:srgbClr val="FDA78A"/>
                          </a:solidFill>
                          <a:latin typeface="Source Code Pro"/>
                          <a:cs typeface="Source Code Pro"/>
                        </a:rPr>
                        <a:t>c</a:t>
                      </a:r>
                      <a:r>
                        <a:rPr lang="en-US" sz="1800" b="1" i="0" baseline="0" dirty="0" smtClean="0">
                          <a:latin typeface="Source Code Pro"/>
                          <a:cs typeface="Source Code Pro"/>
                        </a:rPr>
                        <a:t> : 2 } }</a:t>
                      </a:r>
                    </a:p>
                    <a:p>
                      <a:endParaRPr lang="en-US" sz="1800" b="1" i="0" baseline="0" dirty="0" smtClean="0">
                        <a:latin typeface="Source Code Pro"/>
                        <a:cs typeface="Source Code Pro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baseline="0" dirty="0" smtClean="0">
                          <a:latin typeface="Source Code Pro"/>
                          <a:cs typeface="Source Code Pro"/>
                        </a:rPr>
                        <a:t>{ </a:t>
                      </a:r>
                      <a:r>
                        <a:rPr lang="en-US" sz="1800" b="1" i="0" baseline="0" dirty="0" smtClean="0">
                          <a:solidFill>
                            <a:srgbClr val="FDA78A"/>
                          </a:solidFill>
                          <a:latin typeface="Source Code Pro"/>
                          <a:cs typeface="Source Code Pro"/>
                        </a:rPr>
                        <a:t>z</a:t>
                      </a:r>
                      <a:r>
                        <a:rPr lang="en-US" sz="1800" b="1" i="0" baseline="0" dirty="0" smtClean="0">
                          <a:latin typeface="Source Code Pro"/>
                          <a:cs typeface="Source Code Pro"/>
                        </a:rPr>
                        <a:t> : [ 1,  “</a:t>
                      </a:r>
                      <a:r>
                        <a:rPr lang="en-US" sz="1800" b="1" i="0" baseline="0" dirty="0" err="1" smtClean="0">
                          <a:latin typeface="Source Code Pro"/>
                          <a:cs typeface="Source Code Pro"/>
                        </a:rPr>
                        <a:t>abc</a:t>
                      </a:r>
                      <a:r>
                        <a:rPr lang="en-US" sz="1800" b="1" i="0" baseline="0" dirty="0" smtClean="0">
                          <a:latin typeface="Source Code Pro"/>
                          <a:cs typeface="Source Code Pro"/>
                        </a:rPr>
                        <a:t>”, 2.5 ] }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495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403" y="5150629"/>
            <a:ext cx="7898954" cy="851683"/>
          </a:xfrm>
        </p:spPr>
        <p:txBody>
          <a:bodyPr/>
          <a:lstStyle/>
          <a:p>
            <a:r>
              <a:rPr lang="en-US" dirty="0" smtClean="0"/>
              <a:t>Flexible Schema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917" y="245372"/>
            <a:ext cx="5659324" cy="49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8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Driver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1"/>
          </p:nvPr>
        </p:nvPicPr>
        <p:blipFill>
          <a:blip r:embed="rId3"/>
          <a:srcRect t="5152" b="51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2082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Building an App – Order Reporting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Functional Requirements</a:t>
            </a:r>
          </a:p>
          <a:p>
            <a:pPr lvl="1"/>
            <a:r>
              <a:rPr lang="en-US" dirty="0" smtClean="0"/>
              <a:t>Order – ID, quantity, account, product, executions</a:t>
            </a:r>
          </a:p>
          <a:p>
            <a:pPr lvl="1"/>
            <a:r>
              <a:rPr lang="en-US" dirty="0" smtClean="0"/>
              <a:t>Persist order details, including updates</a:t>
            </a:r>
          </a:p>
          <a:p>
            <a:pPr lvl="1"/>
            <a:r>
              <a:rPr lang="en-US" dirty="0" smtClean="0"/>
              <a:t>Persist executions</a:t>
            </a:r>
          </a:p>
          <a:p>
            <a:pPr lvl="1"/>
            <a:r>
              <a:rPr lang="en-US" dirty="0" smtClean="0"/>
              <a:t>Query by account, </a:t>
            </a:r>
            <a:r>
              <a:rPr lang="en-US" dirty="0" smtClean="0"/>
              <a:t>product, execution</a:t>
            </a:r>
            <a:endParaRPr lang="en-US" dirty="0"/>
          </a:p>
          <a:p>
            <a:r>
              <a:rPr lang="en-US" dirty="0" smtClean="0"/>
              <a:t>Application Considerations</a:t>
            </a:r>
          </a:p>
          <a:p>
            <a:pPr lvl="1"/>
            <a:r>
              <a:rPr lang="en-US" dirty="0" smtClean="0"/>
              <a:t>Schema</a:t>
            </a:r>
          </a:p>
          <a:p>
            <a:pPr lvl="1"/>
            <a:r>
              <a:rPr lang="en-US" dirty="0" smtClean="0"/>
              <a:t>CRUD</a:t>
            </a:r>
          </a:p>
          <a:p>
            <a:pPr lvl="1"/>
            <a:r>
              <a:rPr lang="en-US" dirty="0" smtClean="0"/>
              <a:t>Redundancy</a:t>
            </a:r>
          </a:p>
          <a:p>
            <a:pPr lvl="1"/>
            <a:r>
              <a:rPr lang="en-US" dirty="0" smtClean="0"/>
              <a:t>Scalability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162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0gen Powerpoint Template Oct 2012 v3">
  <a:themeElements>
    <a:clrScheme name="10gen">
      <a:dk1>
        <a:srgbClr val="191918"/>
      </a:dk1>
      <a:lt1>
        <a:srgbClr val="EAEAEA"/>
      </a:lt1>
      <a:dk2>
        <a:srgbClr val="A3A3A3"/>
      </a:dk2>
      <a:lt2>
        <a:srgbClr val="E4F0F7"/>
      </a:lt2>
      <a:accent1>
        <a:srgbClr val="0C5FB2"/>
      </a:accent1>
      <a:accent2>
        <a:srgbClr val="D23803"/>
      </a:accent2>
      <a:accent3>
        <a:srgbClr val="5CA930"/>
      </a:accent3>
      <a:accent4>
        <a:srgbClr val="826BA7"/>
      </a:accent4>
      <a:accent5>
        <a:srgbClr val="12958C"/>
      </a:accent5>
      <a:accent6>
        <a:srgbClr val="E88C07"/>
      </a:accent6>
      <a:hlink>
        <a:srgbClr val="2A87BF"/>
      </a:hlink>
      <a:folHlink>
        <a:srgbClr val="032381"/>
      </a:folHlink>
    </a:clrScheme>
    <a:fontScheme name="Office 2">
      <a:majorFont>
        <a:latin typeface="PT Sans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T Sans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>
          <a:solidFill>
            <a:srgbClr val="3366FF"/>
          </a:solidFill>
        </a:ln>
        <a:effectLst>
          <a:innerShdw blurRad="63500" dist="50800" dir="13500000">
            <a:srgbClr val="000000">
              <a:alpha val="50000"/>
            </a:srgbClr>
          </a:innerShdw>
        </a:effectLst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10gen Powerpoint Template Oct 2012 v3.potx</Template>
  <TotalTime>19644</TotalTime>
  <Words>1122</Words>
  <Application>Microsoft Macintosh PowerPoint</Application>
  <PresentationFormat>On-screen Show (4:3)</PresentationFormat>
  <Paragraphs>396</Paragraphs>
  <Slides>35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10gen Powerpoint Template Oct 2012 v3</vt:lpstr>
      <vt:lpstr>Introduction to MongoDB and Java Driver</vt:lpstr>
      <vt:lpstr>What is MongoDB</vt:lpstr>
      <vt:lpstr>Who Uses MongoDB</vt:lpstr>
      <vt:lpstr>Terminology</vt:lpstr>
      <vt:lpstr>Mongo Shell</vt:lpstr>
      <vt:lpstr>Flexible Schema</vt:lpstr>
      <vt:lpstr>Flexible Schema</vt:lpstr>
      <vt:lpstr>Java Driver</vt:lpstr>
      <vt:lpstr>Building an App – Order Reporting</vt:lpstr>
      <vt:lpstr>Classes</vt:lpstr>
      <vt:lpstr>Classes</vt:lpstr>
      <vt:lpstr>POJO to DBObject</vt:lpstr>
      <vt:lpstr>POJO to DBObject</vt:lpstr>
      <vt:lpstr>Connect</vt:lpstr>
      <vt:lpstr>Insert and Upsert</vt:lpstr>
      <vt:lpstr>Update and Upsert</vt:lpstr>
      <vt:lpstr>Query</vt:lpstr>
      <vt:lpstr>Indexing</vt:lpstr>
      <vt:lpstr>Remove</vt:lpstr>
      <vt:lpstr>Replication</vt:lpstr>
      <vt:lpstr>Replication</vt:lpstr>
      <vt:lpstr>Replica Set – Failover</vt:lpstr>
      <vt:lpstr>Read Preference</vt:lpstr>
      <vt:lpstr>Read Preference</vt:lpstr>
      <vt:lpstr>Write Concern</vt:lpstr>
      <vt:lpstr>Write Concern</vt:lpstr>
      <vt:lpstr>Sharding</vt:lpstr>
      <vt:lpstr>Sharding</vt:lpstr>
      <vt:lpstr>What is a Shard?</vt:lpstr>
      <vt:lpstr>Meta Data Storage</vt:lpstr>
      <vt:lpstr>Routing and Managing Data</vt:lpstr>
      <vt:lpstr>Sharding Infrastructure</vt:lpstr>
      <vt:lpstr>Tools</vt:lpstr>
      <vt:lpstr>Community &amp; Resources</vt:lpstr>
      <vt:lpstr>Thank You</vt:lpstr>
    </vt:vector>
  </TitlesOfParts>
  <Company>10gen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Peters</dc:creator>
  <cp:lastModifiedBy>Steve Briskin</cp:lastModifiedBy>
  <cp:revision>235</cp:revision>
  <dcterms:created xsi:type="dcterms:W3CDTF">2012-10-15T15:09:50Z</dcterms:created>
  <dcterms:modified xsi:type="dcterms:W3CDTF">2013-04-15T19:18:34Z</dcterms:modified>
</cp:coreProperties>
</file>